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0.xml"/>
  <Override ContentType="application/vnd.openxmlformats-officedocument.presentationml.slide+xml" PartName="/ppt/slides/slide41.xml"/>
  <Override ContentType="application/vnd.openxmlformats-officedocument.presentationml.slide+xml" PartName="/ppt/slides/slide42.xml"/>
  <Override ContentType="application/vnd.openxmlformats-officedocument.presentationml.slide+xml" PartName="/ppt/slides/slide43.xml"/>
  <Override ContentType="application/vnd.openxmlformats-officedocument.presentationml.slide+xml" PartName="/ppt/slides/slide44.xml"/>
  <Override ContentType="application/vnd.openxmlformats-officedocument.presentationml.slide+xml" PartName="/ppt/slides/slide45.xml"/>
  <Override ContentType="application/vnd.openxmlformats-officedocument.presentationml.slide+xml" PartName="/ppt/slides/slide46.xml"/>
  <Override ContentType="application/vnd.openxmlformats-officedocument.presentationml.slide+xml" PartName="/ppt/slides/slide4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</p:sldIdLst>
  <p:sldSz cx="12192000" cy="6858000"/>
  <p:notesSz cx="6858000" cy="9144000"/>
  <p:embeddedFontLst>
    <p:embeddedFont>
      <p:font typeface="Canva Sans Bold" charset="1" panose="020B0803030501040103"/>
      <p:regular r:id="rId53"/>
    </p:embeddedFont>
    <p:embeddedFont>
      <p:font typeface="IBM Plex Sans" charset="1" panose="020B0503050203000203"/>
      <p:regular r:id="rId54"/>
    </p:embeddedFont>
    <p:embeddedFont>
      <p:font typeface="IBM Plex Sans Condensed" charset="1" panose="020B0506050203000203"/>
      <p:regular r:id="rId55"/>
    </p:embeddedFont>
    <p:embeddedFont>
      <p:font typeface="IBM Plex Sans Bold" charset="1" panose="020B0803050203000203"/>
      <p:regular r:id="rId56"/>
    </p:embeddedFont>
    <p:embeddedFont>
      <p:font typeface="Calibri (MS)" charset="1" panose="020F0502020204030204"/>
      <p:regular r:id="rId5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slides/slide34.xml" Type="http://schemas.openxmlformats.org/officeDocument/2006/relationships/slide"/><Relationship Id="rId4" Target="theme/theme1.xml" Type="http://schemas.openxmlformats.org/officeDocument/2006/relationships/theme"/><Relationship Id="rId40" Target="slides/slide35.xml" Type="http://schemas.openxmlformats.org/officeDocument/2006/relationships/slide"/><Relationship Id="rId41" Target="slides/slide36.xml" Type="http://schemas.openxmlformats.org/officeDocument/2006/relationships/slide"/><Relationship Id="rId42" Target="slides/slide37.xml" Type="http://schemas.openxmlformats.org/officeDocument/2006/relationships/slide"/><Relationship Id="rId43" Target="slides/slide38.xml" Type="http://schemas.openxmlformats.org/officeDocument/2006/relationships/slide"/><Relationship Id="rId44" Target="slides/slide39.xml" Type="http://schemas.openxmlformats.org/officeDocument/2006/relationships/slide"/><Relationship Id="rId45" Target="slides/slide40.xml" Type="http://schemas.openxmlformats.org/officeDocument/2006/relationships/slide"/><Relationship Id="rId46" Target="slides/slide41.xml" Type="http://schemas.openxmlformats.org/officeDocument/2006/relationships/slide"/><Relationship Id="rId47" Target="slides/slide42.xml" Type="http://schemas.openxmlformats.org/officeDocument/2006/relationships/slide"/><Relationship Id="rId48" Target="slides/slide43.xml" Type="http://schemas.openxmlformats.org/officeDocument/2006/relationships/slide"/><Relationship Id="rId49" Target="slides/slide44.xml" Type="http://schemas.openxmlformats.org/officeDocument/2006/relationships/slide"/><Relationship Id="rId5" Target="tableStyles.xml" Type="http://schemas.openxmlformats.org/officeDocument/2006/relationships/tableStyles"/><Relationship Id="rId50" Target="slides/slide45.xml" Type="http://schemas.openxmlformats.org/officeDocument/2006/relationships/slide"/><Relationship Id="rId51" Target="slides/slide46.xml" Type="http://schemas.openxmlformats.org/officeDocument/2006/relationships/slide"/><Relationship Id="rId52" Target="slides/slide47.xml" Type="http://schemas.openxmlformats.org/officeDocument/2006/relationships/slide"/><Relationship Id="rId53" Target="fonts/font53.fntdata" Type="http://schemas.openxmlformats.org/officeDocument/2006/relationships/font"/><Relationship Id="rId54" Target="fonts/font54.fntdata" Type="http://schemas.openxmlformats.org/officeDocument/2006/relationships/font"/><Relationship Id="rId55" Target="fonts/font55.fntdata" Type="http://schemas.openxmlformats.org/officeDocument/2006/relationships/font"/><Relationship Id="rId56" Target="fonts/font56.fntdata" Type="http://schemas.openxmlformats.org/officeDocument/2006/relationships/font"/><Relationship Id="rId57" Target="fonts/font57.fntdata" Type="http://schemas.openxmlformats.org/officeDocument/2006/relationships/font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12.jpe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13.jpe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5.png" Type="http://schemas.openxmlformats.org/officeDocument/2006/relationships/image"/><Relationship Id="rId4" Target="../media/image15.sv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16.jpe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17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18.jpe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19.jpe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20.jpe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21.jpe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5.png" Type="http://schemas.openxmlformats.org/officeDocument/2006/relationships/image"/><Relationship Id="rId4" Target="../media/image15.svg" Type="http://schemas.openxmlformats.org/officeDocument/2006/relationships/image"/></Relationships>
</file>

<file path=ppt/slides/_rels/slide3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23.jpeg" Type="http://schemas.openxmlformats.org/officeDocument/2006/relationships/image"/></Relationships>
</file>

<file path=ppt/slides/_rels/slide3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24.jpeg" Type="http://schemas.openxmlformats.org/officeDocument/2006/relationships/image"/></Relationships>
</file>

<file path=ppt/slides/_rels/slide3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25.jpeg" Type="http://schemas.openxmlformats.org/officeDocument/2006/relationships/image"/></Relationships>
</file>

<file path=ppt/slides/_rels/slide3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jpeg" Type="http://schemas.openxmlformats.org/officeDocument/2006/relationships/image"/><Relationship Id="rId3" Target="../media/image5.png" Type="http://schemas.openxmlformats.org/officeDocument/2006/relationships/image"/><Relationship Id="rId4" Target="../media/image15.svg" Type="http://schemas.openxmlformats.org/officeDocument/2006/relationships/image"/></Relationships>
</file>

<file path=ppt/slides/_rels/slide3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27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4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28.jpeg" Type="http://schemas.openxmlformats.org/officeDocument/2006/relationships/image"/></Relationships>
</file>

<file path=ppt/slides/_rels/slide4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29.jpeg" Type="http://schemas.openxmlformats.org/officeDocument/2006/relationships/image"/></Relationships>
</file>

<file path=ppt/slides/_rels/slide4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jpeg" Type="http://schemas.openxmlformats.org/officeDocument/2006/relationships/image"/><Relationship Id="rId3" Target="../media/image5.png" Type="http://schemas.openxmlformats.org/officeDocument/2006/relationships/image"/><Relationship Id="rId4" Target="../media/image15.svg" Type="http://schemas.openxmlformats.org/officeDocument/2006/relationships/image"/></Relationships>
</file>

<file path=ppt/slides/_rels/slide4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31.jpeg" Type="http://schemas.openxmlformats.org/officeDocument/2006/relationships/image"/></Relationships>
</file>

<file path=ppt/slides/_rels/slide4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32.jpeg" Type="http://schemas.openxmlformats.org/officeDocument/2006/relationships/image"/></Relationships>
</file>

<file path=ppt/slides/_rels/slide4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4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4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7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Relationship Id="rId5" Target="../media/image10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Relationship Id="rId5" Target="../media/image11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2192000" cy="6858000"/>
          </a:xfrm>
          <a:custGeom>
            <a:avLst/>
            <a:gdLst/>
            <a:ahLst/>
            <a:cxnLst/>
            <a:rect r="r" b="b" t="t" l="l"/>
            <a:pathLst>
              <a:path h="6858000" w="12192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043930" y="771794"/>
            <a:ext cx="2104139" cy="629183"/>
          </a:xfrm>
          <a:custGeom>
            <a:avLst/>
            <a:gdLst/>
            <a:ahLst/>
            <a:cxnLst/>
            <a:rect r="r" b="b" t="t" l="l"/>
            <a:pathLst>
              <a:path h="629183" w="2104139">
                <a:moveTo>
                  <a:pt x="0" y="0"/>
                </a:moveTo>
                <a:lnTo>
                  <a:pt x="2104140" y="0"/>
                </a:lnTo>
                <a:lnTo>
                  <a:pt x="2104140" y="629183"/>
                </a:lnTo>
                <a:lnTo>
                  <a:pt x="0" y="62918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946037" y="1633496"/>
            <a:ext cx="8299927" cy="12796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46"/>
              </a:lnSpc>
            </a:pPr>
            <a:r>
              <a:rPr lang="en-US" sz="3676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WINNING SPACE RACE WITH DATA SCIENCE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2192000" cy="6858000"/>
          </a:xfrm>
          <a:custGeom>
            <a:avLst/>
            <a:gdLst/>
            <a:ahLst/>
            <a:cxnLst/>
            <a:rect r="r" b="b" t="t" l="l"/>
            <a:pathLst>
              <a:path h="6858000" w="12192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664584" y="2110483"/>
            <a:ext cx="6235951" cy="3150365"/>
          </a:xfrm>
          <a:custGeom>
            <a:avLst/>
            <a:gdLst/>
            <a:ahLst/>
            <a:cxnLst/>
            <a:rect r="r" b="b" t="t" l="l"/>
            <a:pathLst>
              <a:path h="3150365" w="6235951">
                <a:moveTo>
                  <a:pt x="0" y="0"/>
                </a:moveTo>
                <a:lnTo>
                  <a:pt x="6235951" y="0"/>
                </a:lnTo>
                <a:lnTo>
                  <a:pt x="6235951" y="3150365"/>
                </a:lnTo>
                <a:lnTo>
                  <a:pt x="0" y="315036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1122409" y="6079312"/>
            <a:ext cx="249545" cy="268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4"/>
              </a:lnSpc>
            </a:pPr>
            <a:r>
              <a:rPr lang="en-US" sz="1596" spc="-35">
                <a:solidFill>
                  <a:srgbClr val="1C7DDB"/>
                </a:solidFill>
                <a:latin typeface="IBM Plex Sans"/>
                <a:ea typeface="IBM Plex Sans"/>
                <a:cs typeface="IBM Plex Sans"/>
                <a:sym typeface="IBM Plex Sans"/>
              </a:rPr>
              <a:t>10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61670" y="2423998"/>
            <a:ext cx="72361" cy="2199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28"/>
              </a:lnSpc>
            </a:pPr>
            <a:r>
              <a:rPr lang="en-US" sz="1596" spc="-12">
                <a:solidFill>
                  <a:srgbClr val="000000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•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90270" y="2418369"/>
            <a:ext cx="4454338" cy="6815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28"/>
              </a:lnSpc>
            </a:pPr>
            <a:r>
              <a:rPr lang="en-US" sz="1596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Cleaning datasets to replace/rescale categorical data with numerical values and change types in Data Wrangling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318898" y="2979430"/>
            <a:ext cx="54407" cy="3321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1200" spc="-9">
                <a:solidFill>
                  <a:srgbClr val="000000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•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318898" y="3372622"/>
            <a:ext cx="54407" cy="3321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1200" spc="-9">
                <a:solidFill>
                  <a:srgbClr val="000000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•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547498" y="3149089"/>
            <a:ext cx="3810752" cy="7330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96"/>
              </a:lnSpc>
            </a:pPr>
            <a:r>
              <a:rPr lang="en-US" sz="12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Missing values: 28% of LandingPad(categorical) missing. Choose to delete</a:t>
            </a:r>
          </a:p>
          <a:p>
            <a:pPr algn="l">
              <a:lnSpc>
                <a:spcPts val="2304"/>
              </a:lnSpc>
            </a:pPr>
            <a:r>
              <a:rPr lang="en-US" sz="12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Landing outcome is categorical is targeted, setting False and </a:t>
            </a:r>
          </a:p>
          <a:p>
            <a:pPr algn="l">
              <a:lnSpc>
                <a:spcPts val="600"/>
              </a:lnSpc>
            </a:pPr>
            <a:r>
              <a:rPr lang="en-US" sz="12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True to 0 and 1, respectively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61670" y="3927805"/>
            <a:ext cx="99565" cy="3669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4"/>
              </a:lnSpc>
            </a:pPr>
            <a:r>
              <a:rPr lang="en-US" sz="2195" spc="-17">
                <a:solidFill>
                  <a:srgbClr val="292929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•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90270" y="3978440"/>
            <a:ext cx="4431182" cy="9432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76"/>
              </a:lnSpc>
            </a:pPr>
            <a:r>
              <a:rPr lang="en-US" sz="2195">
                <a:solidFill>
                  <a:srgbClr val="292929"/>
                </a:solidFill>
                <a:latin typeface="Calibri (MS)"/>
                <a:ea typeface="Calibri (MS)"/>
                <a:cs typeface="Calibri (MS)"/>
                <a:sym typeface="Calibri (MS)"/>
              </a:rPr>
              <a:t>https://github.com/shinobida/Courser a-Final/blob/main/labs-jupyter- spacex-Data%20wrangling.ipynb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61670" y="396907"/>
            <a:ext cx="4313946" cy="6299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177"/>
              </a:lnSpc>
              <a:spcBef>
                <a:spcPct val="0"/>
              </a:spcBef>
            </a:pPr>
            <a:r>
              <a:rPr lang="en-US" b="true" sz="3698" spc="-81" strike="noStrike" u="none">
                <a:solidFill>
                  <a:srgbClr val="000000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DATA WRANGLING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2192000" cy="6858000"/>
          </a:xfrm>
          <a:custGeom>
            <a:avLst/>
            <a:gdLst/>
            <a:ahLst/>
            <a:cxnLst/>
            <a:rect r="r" b="b" t="t" l="l"/>
            <a:pathLst>
              <a:path h="6858000" w="12192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1122409" y="6079312"/>
            <a:ext cx="249545" cy="268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4"/>
              </a:lnSpc>
            </a:pPr>
            <a:r>
              <a:rPr lang="en-US" sz="1596" spc="-35">
                <a:solidFill>
                  <a:srgbClr val="1C7DDB"/>
                </a:solidFill>
                <a:latin typeface="IBM Plex Sans"/>
                <a:ea typeface="IBM Plex Sans"/>
                <a:cs typeface="IBM Plex Sans"/>
                <a:sym typeface="IBM Plex Sans"/>
              </a:rPr>
              <a:t>11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861670" y="5554218"/>
            <a:ext cx="99565" cy="3669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4"/>
              </a:lnSpc>
            </a:pPr>
            <a:r>
              <a:rPr lang="en-US" sz="2195" spc="-17">
                <a:solidFill>
                  <a:srgbClr val="292929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•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90270" y="1264187"/>
            <a:ext cx="8141522" cy="3681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4"/>
              </a:lnSpc>
            </a:pPr>
            <a:r>
              <a:rPr lang="en-US" sz="2195" spc="-48">
                <a:solidFill>
                  <a:srgbClr val="292929"/>
                </a:solidFill>
                <a:latin typeface="IBM Plex Sans"/>
                <a:ea typeface="IBM Plex Sans"/>
                <a:cs typeface="IBM Plex Sans"/>
                <a:sym typeface="IBM Plex Sans"/>
              </a:rPr>
              <a:t>Utilizing various plats to get a better visualization of data structure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90270" y="5556714"/>
            <a:ext cx="8863965" cy="3681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4"/>
              </a:lnSpc>
            </a:pPr>
            <a:r>
              <a:rPr lang="en-US" sz="2195" spc="-48">
                <a:solidFill>
                  <a:srgbClr val="292929"/>
                </a:solidFill>
                <a:latin typeface="IBM Plex Sans"/>
                <a:ea typeface="IBM Plex Sans"/>
                <a:cs typeface="IBM Plex Sans"/>
                <a:sym typeface="IBM Plex Sans"/>
              </a:rPr>
              <a:t>https://github.com/shinobida/Coursera-Final/blob/main/edadataviz.ipynb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61670" y="1774784"/>
            <a:ext cx="3416322" cy="2622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65"/>
              </a:lnSpc>
            </a:pPr>
            <a:r>
              <a:rPr lang="en-US" sz="1403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• Scatterplots (all colored by launch outcome)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318898" y="4264152"/>
            <a:ext cx="9180262" cy="377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39"/>
              </a:lnSpc>
            </a:pPr>
            <a:r>
              <a:rPr lang="en-US" sz="12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• Orbit vs. outcome: we plot the percent of successful flights based on orbit type. ES-L1, GEO, HEO, SSO all have success rates of 1, while GTO has the lowest success rate of 0.5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18898" y="2201923"/>
            <a:ext cx="9304468" cy="1474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39"/>
              </a:lnSpc>
            </a:pPr>
            <a:r>
              <a:rPr lang="en-US" sz="12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• Flight Number vs. Payload Mass This helps us see that more recent flights carried up to 8x more weight than early flights and had more successful outcomes • Flight Number vs. Launch Site. We see that Vandenberg is rarely used compared to Kennedy Space Center. Early flights from CCAFS SLC 40 were less successful than later flights. • Payload Mass vs. Launch Site: most low weight and high weight flights leave from KSC, while intermediate weight flights leave from VAFB • Flight Number vs. Orbit: we see that early flights went to LEO, ISS, PO, GFO while later flights went to HEO, VLEO, SO, GEO. Furthermore, LEO success seems to increase with flight number. • Payload vs. Orbit: heavy payloads tend to have more success with PO, LEO, and ISS though for GTO, the data is less clear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61670" y="3811181"/>
            <a:ext cx="897055" cy="2902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4"/>
              </a:lnSpc>
            </a:pPr>
            <a:r>
              <a:rPr lang="en-US" sz="1596" spc="1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• Barplots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61670" y="4775873"/>
            <a:ext cx="960787" cy="2902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4"/>
              </a:lnSpc>
            </a:pPr>
            <a:r>
              <a:rPr lang="en-US" sz="1596" spc="1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• Lineplots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18898" y="5211070"/>
            <a:ext cx="9214256" cy="2137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3"/>
              </a:lnSpc>
            </a:pPr>
            <a:r>
              <a:rPr lang="en-US" sz="1202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• Success vs. year: we see the success rate tend to increase over the years, with a dip in 2018 and no change from 2010-2013 and from 2014-2015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61670" y="396907"/>
            <a:ext cx="7792196" cy="6299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177"/>
              </a:lnSpc>
              <a:spcBef>
                <a:spcPct val="0"/>
              </a:spcBef>
            </a:pPr>
            <a:r>
              <a:rPr lang="en-US" b="true" sz="3698" spc="-81" strike="noStrike" u="none">
                <a:solidFill>
                  <a:srgbClr val="000000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EDA WITH DATA VISUALIZATION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61670" y="1033101"/>
            <a:ext cx="99565" cy="5955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89"/>
              </a:lnSpc>
            </a:pPr>
            <a:r>
              <a:rPr lang="en-US" sz="2195" spc="-17">
                <a:solidFill>
                  <a:srgbClr val="292929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•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2192000" cy="6858000"/>
          </a:xfrm>
          <a:custGeom>
            <a:avLst/>
            <a:gdLst/>
            <a:ahLst/>
            <a:cxnLst/>
            <a:rect r="r" b="b" t="t" l="l"/>
            <a:pathLst>
              <a:path h="6858000" w="12192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1122409" y="6079312"/>
            <a:ext cx="249545" cy="268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4"/>
              </a:lnSpc>
            </a:pPr>
            <a:r>
              <a:rPr lang="en-US" sz="1596" spc="-35">
                <a:solidFill>
                  <a:srgbClr val="1C7DDB"/>
                </a:solidFill>
                <a:latin typeface="IBM Plex Sans"/>
                <a:ea typeface="IBM Plex Sans"/>
                <a:cs typeface="IBM Plex Sans"/>
                <a:sym typeface="IBM Plex Sans"/>
              </a:rPr>
              <a:t>12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202436" y="1253500"/>
            <a:ext cx="54407" cy="10341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40"/>
              </a:lnSpc>
            </a:pPr>
            <a:r>
              <a:rPr lang="en-US" sz="1200" spc="-9">
                <a:solidFill>
                  <a:srgbClr val="000000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• • •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202436" y="2632977"/>
            <a:ext cx="54407" cy="1987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79"/>
              </a:lnSpc>
            </a:pPr>
            <a:r>
              <a:rPr lang="en-US" sz="1200" spc="-9">
                <a:solidFill>
                  <a:srgbClr val="000000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•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02436" y="3719846"/>
            <a:ext cx="54407" cy="1987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79"/>
              </a:lnSpc>
            </a:pPr>
            <a:r>
              <a:rPr lang="en-US" sz="1200" spc="-9">
                <a:solidFill>
                  <a:srgbClr val="000000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•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02436" y="4263914"/>
            <a:ext cx="54512" cy="5584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679"/>
              </a:lnSpc>
            </a:pPr>
            <a:r>
              <a:rPr lang="en-US" sz="1200" spc="-9">
                <a:solidFill>
                  <a:srgbClr val="000000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• •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02436" y="5168027"/>
            <a:ext cx="54407" cy="1987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79"/>
              </a:lnSpc>
            </a:pPr>
            <a:r>
              <a:rPr lang="en-US" sz="1200" spc="-9">
                <a:solidFill>
                  <a:srgbClr val="000000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•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02436" y="5712066"/>
            <a:ext cx="54407" cy="1987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79"/>
              </a:lnSpc>
            </a:pPr>
            <a:r>
              <a:rPr lang="en-US" sz="1200" spc="-9">
                <a:solidFill>
                  <a:srgbClr val="000000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•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31293" y="4690748"/>
            <a:ext cx="9329471" cy="14157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44"/>
              </a:lnSpc>
            </a:pPr>
            <a:r>
              <a:rPr lang="en-US" sz="12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PAYLOAD_MASS__KG_ = (select max(PAYLOAD_MASS__KG_) from SPACEXTABLE)  List records from the year 2015: %sql select substr(Date, 6, 2) as month, "Landing_Outcome", "Booster_Version", "Launch_Site" from SPACEXTABLE </a:t>
            </a:r>
          </a:p>
          <a:p>
            <a:pPr algn="l">
              <a:lnSpc>
                <a:spcPts val="600"/>
              </a:lnSpc>
            </a:pPr>
            <a:r>
              <a:rPr lang="en-US" sz="12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where (substr(Date, 0, 5)='2015' and "Landing_Outcome" like 'Failure (Drone Ship)’) </a:t>
            </a:r>
          </a:p>
          <a:p>
            <a:pPr algn="l">
              <a:lnSpc>
                <a:spcPts val="3000"/>
              </a:lnSpc>
            </a:pPr>
            <a:r>
              <a:rPr lang="en-US" sz="12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Rank the landing outcomes between 2010-06-04 and 2017-03-20 in descending order: %sql select "Landing_Outcome", count(*) as Count from </a:t>
            </a:r>
          </a:p>
          <a:p>
            <a:pPr algn="l">
              <a:lnSpc>
                <a:spcPts val="600"/>
              </a:lnSpc>
            </a:pPr>
            <a:r>
              <a:rPr lang="en-US" sz="12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SPACEXTABLE where (Date &gt; '2010-06-04' and Date &lt; '2017-03-20') Group By "Landing_Outcome" Order By Count DESC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431293" y="3242567"/>
            <a:ext cx="9351235" cy="15926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44"/>
              </a:lnSpc>
            </a:pPr>
            <a:r>
              <a:rPr lang="en-US" sz="12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"Landing_Outcome" like 'Success (ground pad)’ List the names of the booster w/ success in drone ship and mass between 4000 and 6000: %sql select distinct "Booster_Version" from SPACEXTABLE </a:t>
            </a:r>
          </a:p>
          <a:p>
            <a:pPr algn="l">
              <a:lnSpc>
                <a:spcPts val="600"/>
              </a:lnSpc>
            </a:pPr>
            <a:r>
              <a:rPr lang="en-US" sz="12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where (("Landing_Outcome" like 'Success (drone ship)') and (4000&lt;=PAYLOAD_MASS__KG_&lt;=6000)) </a:t>
            </a:r>
          </a:p>
          <a:p>
            <a:pPr algn="l">
              <a:lnSpc>
                <a:spcPts val="3000"/>
              </a:lnSpc>
            </a:pPr>
            <a:r>
              <a:rPr lang="en-US" sz="12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Display total success and failure: %sql select "Mission_Outcome", count("Mission_Outcome") from SPACEXTABLE group by "Mission_Outcome" </a:t>
            </a:r>
          </a:p>
          <a:p>
            <a:pPr algn="l">
              <a:lnSpc>
                <a:spcPts val="1683"/>
              </a:lnSpc>
            </a:pPr>
            <a:r>
              <a:rPr lang="en-US" sz="1202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List all the booster versions that have carried the maximum payload: %sql select distinct "Booster_Version" from SPACEXTABLE where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431293" y="1251709"/>
            <a:ext cx="9471860" cy="21354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40"/>
              </a:lnSpc>
            </a:pPr>
            <a:r>
              <a:rPr lang="en-US" sz="12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List unique launch sites:: %sql select DISTINCT "Launch_Site" from SPACEXTABLE Display 5 records where launch sites begin with string ‘CCA’: %sql select * from SPACEXTABLE where "Launch_Site" like 'CCA%' limit 5 Display total payload mass carried by boosters launched by NASA (CRS) : %sql select sum(PAYLOAD_MASS__KG_) from SPACEXTABLE where Customer </a:t>
            </a:r>
          </a:p>
          <a:p>
            <a:pPr algn="l">
              <a:lnSpc>
                <a:spcPts val="600"/>
              </a:lnSpc>
            </a:pPr>
            <a:r>
              <a:rPr lang="en-US" sz="12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like 'NASA (CRS)%’ </a:t>
            </a:r>
          </a:p>
          <a:p>
            <a:pPr algn="l">
              <a:lnSpc>
                <a:spcPts val="3000"/>
              </a:lnSpc>
            </a:pPr>
            <a:r>
              <a:rPr lang="en-US" sz="12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Display average payload mass carried by booster version F9 v1.1: %sql select avg(PAYLOAD_MASS__KG_) from SPACEXTABLE where "Booster_Version" </a:t>
            </a:r>
          </a:p>
          <a:p>
            <a:pPr algn="l">
              <a:lnSpc>
                <a:spcPts val="600"/>
              </a:lnSpc>
            </a:pPr>
            <a:r>
              <a:rPr lang="en-US" sz="12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like 'F9 v1.1%’ </a:t>
            </a:r>
          </a:p>
          <a:p>
            <a:pPr algn="l">
              <a:lnSpc>
                <a:spcPts val="1683"/>
              </a:lnSpc>
            </a:pPr>
            <a:r>
              <a:rPr lang="en-US" sz="1202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List the date when the first successful landing outcome in ground pad was achieved: %sql select min(Date) from SPACEXTABLE where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02436" y="3175235"/>
            <a:ext cx="54512" cy="199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3"/>
              </a:lnSpc>
            </a:pPr>
            <a:r>
              <a:rPr lang="en-US" sz="1202" spc="-9">
                <a:solidFill>
                  <a:srgbClr val="000000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•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02436" y="6255687"/>
            <a:ext cx="6528864" cy="1997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3"/>
              </a:lnSpc>
            </a:pPr>
            <a:r>
              <a:rPr lang="en-US" sz="1202" spc="-26">
                <a:solidFill>
                  <a:srgbClr val="292929"/>
                </a:solidFill>
                <a:latin typeface="IBM Plex Sans"/>
                <a:ea typeface="IBM Plex Sans"/>
                <a:cs typeface="IBM Plex Sans"/>
                <a:sym typeface="IBM Plex Sans"/>
              </a:rPr>
              <a:t>https://github.com/shinobida/Coursera-Final/blob/main/jupyter-labs-eda-sql-coursera_sqllite.ipynb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61670" y="396878"/>
            <a:ext cx="4069045" cy="6299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177"/>
              </a:lnSpc>
              <a:spcBef>
                <a:spcPct val="0"/>
              </a:spcBef>
            </a:pPr>
            <a:r>
              <a:rPr lang="en-US" b="true" sz="3698" spc="-81" strike="noStrike" u="none">
                <a:solidFill>
                  <a:srgbClr val="000000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EDA WITH</a:t>
            </a:r>
            <a:r>
              <a:rPr lang="en-US" b="true" sz="3698" spc="-81" strike="noStrike" u="none">
                <a:solidFill>
                  <a:srgbClr val="000000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 SQL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2192000" cy="6858000"/>
          </a:xfrm>
          <a:custGeom>
            <a:avLst/>
            <a:gdLst/>
            <a:ahLst/>
            <a:cxnLst/>
            <a:rect r="r" b="b" t="t" l="l"/>
            <a:pathLst>
              <a:path h="6858000" w="12192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1122409" y="6079312"/>
            <a:ext cx="249545" cy="268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4"/>
              </a:lnSpc>
            </a:pPr>
            <a:r>
              <a:rPr lang="en-US" sz="1596" spc="-35">
                <a:solidFill>
                  <a:srgbClr val="1C7DDB"/>
                </a:solidFill>
                <a:latin typeface="IBM Plex Sans"/>
                <a:ea typeface="IBM Plex Sans"/>
                <a:cs typeface="IBM Plex Sans"/>
                <a:sym typeface="IBM Plex Sans"/>
              </a:rPr>
              <a:t>13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929640" y="2956770"/>
            <a:ext cx="99565" cy="5955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89"/>
              </a:lnSpc>
            </a:pPr>
            <a:r>
              <a:rPr lang="en-US" sz="2195" spc="-17">
                <a:solidFill>
                  <a:srgbClr val="292929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•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29640" y="3804361"/>
            <a:ext cx="99565" cy="5955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89"/>
              </a:lnSpc>
            </a:pPr>
            <a:r>
              <a:rPr lang="en-US" sz="2195" spc="-17">
                <a:solidFill>
                  <a:srgbClr val="292929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•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58545" y="3225956"/>
            <a:ext cx="9772098" cy="15128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39"/>
              </a:lnSpc>
            </a:pPr>
            <a:r>
              <a:rPr lang="en-US" sz="2195" spc="-48">
                <a:solidFill>
                  <a:srgbClr val="292929"/>
                </a:solidFill>
                <a:latin typeface="IBM Plex Sans"/>
                <a:ea typeface="IBM Plex Sans"/>
                <a:cs typeface="IBM Plex Sans"/>
                <a:sym typeface="IBM Plex Sans"/>
              </a:rPr>
              <a:t>Showing additional landmarks to indicate why launch sites are chosen (isolation from population, railroad access, optimal flight locations</a:t>
            </a:r>
          </a:p>
          <a:p>
            <a:pPr algn="l">
              <a:lnSpc>
                <a:spcPts val="5428"/>
              </a:lnSpc>
            </a:pPr>
            <a:r>
              <a:rPr lang="en-US" sz="2195" spc="-48">
                <a:solidFill>
                  <a:srgbClr val="292929"/>
                </a:solidFill>
                <a:latin typeface="IBM Plex Sans"/>
                <a:ea typeface="IBM Plex Sans"/>
                <a:cs typeface="IBM Plex Sans"/>
                <a:sym typeface="IBM Plex Sans"/>
              </a:rPr>
              <a:t>https://github.com/shinobida/Coursera-</a:t>
            </a:r>
          </a:p>
          <a:p>
            <a:pPr algn="l">
              <a:lnSpc>
                <a:spcPts val="1097"/>
              </a:lnSpc>
            </a:pPr>
            <a:r>
              <a:rPr lang="en-US" sz="2195" spc="-48">
                <a:solidFill>
                  <a:srgbClr val="292929"/>
                </a:solidFill>
                <a:latin typeface="IBM Plex Sans"/>
                <a:ea typeface="IBM Plex Sans"/>
                <a:cs typeface="IBM Plex Sans"/>
                <a:sym typeface="IBM Plex Sans"/>
              </a:rPr>
              <a:t>Final/blob/main/lab_jupyter_launch_site_location.ipynb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29640" y="1883493"/>
            <a:ext cx="10242271" cy="3722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4"/>
              </a:lnSpc>
            </a:pPr>
            <a:r>
              <a:rPr lang="en-US" sz="2195" spc="-48">
                <a:solidFill>
                  <a:srgbClr val="292929"/>
                </a:solidFill>
                <a:latin typeface="IBM Plex Sans"/>
                <a:ea typeface="IBM Plex Sans"/>
                <a:cs typeface="IBM Plex Sans"/>
                <a:sym typeface="IBM Plex Sans"/>
              </a:rPr>
              <a:t>•Creating an interactive map using Folium. MarkerClusters grouping for markers at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58545" y="2220973"/>
            <a:ext cx="4832156" cy="3684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7"/>
              </a:lnSpc>
            </a:pPr>
            <a:r>
              <a:rPr lang="en-US" sz="2198" spc="-48">
                <a:solidFill>
                  <a:srgbClr val="292929"/>
                </a:solidFill>
                <a:latin typeface="IBM Plex Sans"/>
                <a:ea typeface="IBM Plex Sans"/>
                <a:cs typeface="IBM Plex Sans"/>
                <a:sym typeface="IBM Plex Sans"/>
              </a:rPr>
              <a:t>Vandenburg and Kennedy Space Center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87097" y="2732684"/>
            <a:ext cx="81610" cy="3076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spc="-14">
                <a:solidFill>
                  <a:srgbClr val="292929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•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615697" y="2734723"/>
            <a:ext cx="4290984" cy="308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spc="-39">
                <a:solidFill>
                  <a:srgbClr val="292929"/>
                </a:solidFill>
                <a:latin typeface="IBM Plex Sans"/>
                <a:ea typeface="IBM Plex Sans"/>
                <a:cs typeface="IBM Plex Sans"/>
                <a:sym typeface="IBM Plex Sans"/>
              </a:rPr>
              <a:t>Color coding launches by success or failure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61670" y="396878"/>
            <a:ext cx="10068973" cy="6299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177"/>
              </a:lnSpc>
              <a:spcBef>
                <a:spcPct val="0"/>
              </a:spcBef>
            </a:pPr>
            <a:r>
              <a:rPr lang="en-US" b="true" sz="3698" spc="-81" strike="noStrike" u="none">
                <a:solidFill>
                  <a:srgbClr val="000000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BUILD AN INTERACTIVE MAP WITH FOLIUM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2192000" cy="6858000"/>
          </a:xfrm>
          <a:custGeom>
            <a:avLst/>
            <a:gdLst/>
            <a:ahLst/>
            <a:cxnLst/>
            <a:rect r="r" b="b" t="t" l="l"/>
            <a:pathLst>
              <a:path h="6858000" w="12192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1122409" y="6079312"/>
            <a:ext cx="249545" cy="268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4"/>
              </a:lnSpc>
            </a:pPr>
            <a:r>
              <a:rPr lang="en-US" sz="1596" spc="-35">
                <a:solidFill>
                  <a:srgbClr val="1C7DDB"/>
                </a:solidFill>
                <a:latin typeface="IBM Plex Sans"/>
                <a:ea typeface="IBM Plex Sans"/>
                <a:cs typeface="IBM Plex Sans"/>
                <a:sym typeface="IBM Plex Sans"/>
              </a:rPr>
              <a:t>14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861670" y="3156537"/>
            <a:ext cx="99565" cy="9743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031"/>
              </a:lnSpc>
            </a:pPr>
            <a:r>
              <a:rPr lang="en-US" sz="2195" spc="-17">
                <a:solidFill>
                  <a:srgbClr val="292929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• •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61670" y="1834086"/>
            <a:ext cx="5578726" cy="3722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4"/>
              </a:lnSpc>
            </a:pPr>
            <a:r>
              <a:rPr lang="en-US" sz="2195" spc="-48">
                <a:solidFill>
                  <a:srgbClr val="292929"/>
                </a:solidFill>
                <a:latin typeface="IBM Plex Sans"/>
                <a:ea typeface="IBM Plex Sans"/>
                <a:cs typeface="IBM Plex Sans"/>
                <a:sym typeface="IBM Plex Sans"/>
              </a:rPr>
              <a:t>•Using Plotly Dash, created a dashboard that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90270" y="3159023"/>
            <a:ext cx="9219743" cy="9754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31"/>
              </a:lnSpc>
            </a:pPr>
            <a:r>
              <a:rPr lang="en-US" sz="2195" spc="-48">
                <a:solidFill>
                  <a:srgbClr val="292929"/>
                </a:solidFill>
                <a:latin typeface="IBM Plex Sans"/>
                <a:ea typeface="IBM Plex Sans"/>
                <a:cs typeface="IBM Plex Sans"/>
                <a:sym typeface="IBM Plex Sans"/>
              </a:rPr>
              <a:t>Including graphics that would compare individual results to overall results https://github.com/shinobida/Coursera-Final/blob/main/spacex-dash-app.py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318898" y="2252367"/>
            <a:ext cx="81610" cy="8544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555"/>
              </a:lnSpc>
            </a:pPr>
            <a:r>
              <a:rPr lang="en-US" sz="1800" spc="-14">
                <a:solidFill>
                  <a:srgbClr val="292929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• •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547498" y="2254406"/>
            <a:ext cx="5025095" cy="855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55"/>
              </a:lnSpc>
            </a:pPr>
            <a:r>
              <a:rPr lang="en-US" sz="1800" spc="-39">
                <a:solidFill>
                  <a:srgbClr val="292929"/>
                </a:solidFill>
                <a:latin typeface="IBM Plex Sans"/>
                <a:ea typeface="IBM Plex Sans"/>
                <a:cs typeface="IBM Plex Sans"/>
                <a:sym typeface="IBM Plex Sans"/>
              </a:rPr>
              <a:t>Pie plot showing success rate at specific sites Scatterplot showing success rate vs payload range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61670" y="396907"/>
            <a:ext cx="9573615" cy="6299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177"/>
              </a:lnSpc>
              <a:spcBef>
                <a:spcPct val="0"/>
              </a:spcBef>
            </a:pPr>
            <a:r>
              <a:rPr lang="en-US" b="true" sz="3698" spc="-81" strike="noStrike" u="none">
                <a:solidFill>
                  <a:srgbClr val="000000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BUILD A DASHBOARD WITH PLOTLY DASH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2192000" cy="6858000"/>
          </a:xfrm>
          <a:custGeom>
            <a:avLst/>
            <a:gdLst/>
            <a:ahLst/>
            <a:cxnLst/>
            <a:rect r="r" b="b" t="t" l="l"/>
            <a:pathLst>
              <a:path h="6858000" w="12192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53148" y="3058792"/>
            <a:ext cx="9856975" cy="1498216"/>
          </a:xfrm>
          <a:custGeom>
            <a:avLst/>
            <a:gdLst/>
            <a:ahLst/>
            <a:cxnLst/>
            <a:rect r="r" b="b" t="t" l="l"/>
            <a:pathLst>
              <a:path h="1498216" w="9856975">
                <a:moveTo>
                  <a:pt x="0" y="0"/>
                </a:moveTo>
                <a:lnTo>
                  <a:pt x="9856975" y="0"/>
                </a:lnTo>
                <a:lnTo>
                  <a:pt x="9856975" y="1498216"/>
                </a:lnTo>
                <a:lnTo>
                  <a:pt x="0" y="149821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1122409" y="6079312"/>
            <a:ext cx="249545" cy="268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4"/>
              </a:lnSpc>
            </a:pPr>
            <a:r>
              <a:rPr lang="en-US" sz="1596" spc="-35">
                <a:solidFill>
                  <a:srgbClr val="1C7DDB"/>
                </a:solidFill>
                <a:latin typeface="IBM Plex Sans"/>
                <a:ea typeface="IBM Plex Sans"/>
                <a:cs typeface="IBM Plex Sans"/>
                <a:sym typeface="IBM Plex Sans"/>
              </a:rPr>
              <a:t>15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61670" y="1843478"/>
            <a:ext cx="72361" cy="2676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4"/>
              </a:lnSpc>
            </a:pPr>
            <a:r>
              <a:rPr lang="en-US" sz="1596" spc="-12">
                <a:solidFill>
                  <a:srgbClr val="000000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•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90270" y="1866433"/>
            <a:ext cx="9380334" cy="9932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19"/>
              </a:lnSpc>
            </a:pPr>
            <a:r>
              <a:rPr lang="en-US" sz="1596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Our objective was to predict the success of rocket launches based on a range of influencing factors. To achieve this, we evaluated several classification algorithms, including logistic regression, support vector machines, decision trees, and K-nearest neighbors. We optimized each model's hyperparameters using GridSearchCV with </a:t>
            </a:r>
          </a:p>
          <a:p>
            <a:pPr algn="l">
              <a:lnSpc>
                <a:spcPts val="2237"/>
              </a:lnSpc>
            </a:pPr>
            <a:r>
              <a:rPr lang="en-US" sz="1598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cross-validation, integrated within streamlined model pipelines. Our workflow followed these key steps: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61670" y="5079321"/>
            <a:ext cx="5037096" cy="3341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28"/>
              </a:lnSpc>
            </a:pPr>
            <a:r>
              <a:rPr lang="en-US" sz="2195" spc="-48">
                <a:solidFill>
                  <a:srgbClr val="292929"/>
                </a:solidFill>
                <a:latin typeface="IBM Plex Sans"/>
                <a:ea typeface="IBM Plex Sans"/>
                <a:cs typeface="IBM Plex Sans"/>
                <a:sym typeface="IBM Plex Sans"/>
              </a:rPr>
              <a:t>•</a:t>
            </a:r>
            <a:r>
              <a:rPr lang="en-US" sz="2195" spc="-48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195" spc="-48">
                <a:solidFill>
                  <a:srgbClr val="292929"/>
                </a:solidFill>
                <a:latin typeface="IBM Plex Sans"/>
                <a:ea typeface="IBM Plex Sans"/>
                <a:cs typeface="IBM Plex Sans"/>
                <a:sym typeface="IBM Plex Sans"/>
              </a:rPr>
              <a:t>https://github.com/shinobida/Coursera-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90270" y="5415591"/>
            <a:ext cx="9198902" cy="3300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28"/>
              </a:lnSpc>
            </a:pPr>
            <a:r>
              <a:rPr lang="en-US" sz="2195" spc="-48">
                <a:solidFill>
                  <a:srgbClr val="292929"/>
                </a:solidFill>
                <a:latin typeface="IBM Plex Sans"/>
                <a:ea typeface="IBM Plex Sans"/>
                <a:cs typeface="IBM Plex Sans"/>
                <a:sym typeface="IBM Plex Sans"/>
              </a:rPr>
              <a:t>Final/blob/main/SpaceX_Machine%20Learning%20Prediction_Part_5.ipynb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61670" y="396907"/>
            <a:ext cx="10017841" cy="6299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177"/>
              </a:lnSpc>
              <a:spcBef>
                <a:spcPct val="0"/>
              </a:spcBef>
            </a:pPr>
            <a:r>
              <a:rPr lang="en-US" b="true" sz="3698" spc="-81" strike="noStrike" u="none">
                <a:solidFill>
                  <a:srgbClr val="000000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PREDICTIVE ANALYSIS (CLASSIFICATION)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2192000" cy="6858000"/>
          </a:xfrm>
          <a:custGeom>
            <a:avLst/>
            <a:gdLst/>
            <a:ahLst/>
            <a:cxnLst/>
            <a:rect r="r" b="b" t="t" l="l"/>
            <a:pathLst>
              <a:path h="6858000" w="12192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932688" y="1720548"/>
            <a:ext cx="99565" cy="1489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045"/>
              </a:lnSpc>
            </a:pPr>
            <a:r>
              <a:rPr lang="en-US" sz="2195" spc="-17">
                <a:solidFill>
                  <a:srgbClr val="292929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• • •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161288" y="1723034"/>
            <a:ext cx="4963144" cy="14909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45"/>
              </a:lnSpc>
            </a:pPr>
            <a:r>
              <a:rPr lang="en-US" sz="2195" spc="-48">
                <a:solidFill>
                  <a:srgbClr val="292929"/>
                </a:solidFill>
                <a:latin typeface="IBM Plex Sans"/>
                <a:ea typeface="IBM Plex Sans"/>
                <a:cs typeface="IBM Plex Sans"/>
                <a:sym typeface="IBM Plex Sans"/>
              </a:rPr>
              <a:t>Exploratory data analysis results Interactive analytics demo in screenshots Predictive analysis results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1122409" y="6079312"/>
            <a:ext cx="249545" cy="268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4"/>
              </a:lnSpc>
            </a:pPr>
            <a:r>
              <a:rPr lang="en-US" sz="1596" spc="-35">
                <a:solidFill>
                  <a:srgbClr val="1C7DDB"/>
                </a:solidFill>
                <a:latin typeface="IBM Plex Sans"/>
                <a:ea typeface="IBM Plex Sans"/>
                <a:cs typeface="IBM Plex Sans"/>
                <a:sym typeface="IBM Plex Sans"/>
              </a:rPr>
              <a:t>16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61670" y="396878"/>
            <a:ext cx="2781190" cy="6299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177"/>
              </a:lnSpc>
              <a:spcBef>
                <a:spcPct val="0"/>
              </a:spcBef>
            </a:pPr>
            <a:r>
              <a:rPr lang="en-US" b="true" sz="3698" spc="-81" strike="noStrike" u="none">
                <a:solidFill>
                  <a:srgbClr val="000000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RESULTS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2192000" cy="6858000"/>
          </a:xfrm>
          <a:custGeom>
            <a:avLst/>
            <a:gdLst/>
            <a:ahLst/>
            <a:cxnLst/>
            <a:rect r="r" b="b" t="t" l="l"/>
            <a:pathLst>
              <a:path h="6858000" w="12192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97966" y="2529697"/>
            <a:ext cx="1058304" cy="369332"/>
          </a:xfrm>
          <a:custGeom>
            <a:avLst/>
            <a:gdLst/>
            <a:ahLst/>
            <a:cxnLst/>
            <a:rect r="r" b="b" t="t" l="l"/>
            <a:pathLst>
              <a:path h="369332" w="1058304">
                <a:moveTo>
                  <a:pt x="0" y="0"/>
                </a:moveTo>
                <a:lnTo>
                  <a:pt x="1058304" y="0"/>
                </a:lnTo>
                <a:lnTo>
                  <a:pt x="1058304" y="369332"/>
                </a:lnTo>
                <a:lnTo>
                  <a:pt x="0" y="3693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889406" y="2524763"/>
            <a:ext cx="870433" cy="3390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Section 2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2192000" cy="6858000"/>
          </a:xfrm>
          <a:custGeom>
            <a:avLst/>
            <a:gdLst/>
            <a:ahLst/>
            <a:cxnLst/>
            <a:rect r="r" b="b" t="t" l="l"/>
            <a:pathLst>
              <a:path h="6858000" w="12192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102670"/>
            <a:ext cx="12192000" cy="5552313"/>
          </a:xfrm>
          <a:custGeom>
            <a:avLst/>
            <a:gdLst/>
            <a:ahLst/>
            <a:cxnLst/>
            <a:rect r="r" b="b" t="t" l="l"/>
            <a:pathLst>
              <a:path h="5552313" w="12192000">
                <a:moveTo>
                  <a:pt x="0" y="0"/>
                </a:moveTo>
                <a:lnTo>
                  <a:pt x="12192000" y="0"/>
                </a:lnTo>
                <a:lnTo>
                  <a:pt x="12192000" y="5552313"/>
                </a:lnTo>
                <a:lnTo>
                  <a:pt x="0" y="55523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1122409" y="6079312"/>
            <a:ext cx="249545" cy="268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4"/>
              </a:lnSpc>
            </a:pPr>
            <a:r>
              <a:rPr lang="en-US" sz="1596" spc="-35">
                <a:solidFill>
                  <a:srgbClr val="1C7DDB"/>
                </a:solidFill>
                <a:latin typeface="IBM Plex Sans"/>
                <a:ea typeface="IBM Plex Sans"/>
                <a:cs typeface="IBM Plex Sans"/>
                <a:sym typeface="IBM Plex Sans"/>
              </a:rPr>
              <a:t>18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2192000" cy="6858000"/>
          </a:xfrm>
          <a:custGeom>
            <a:avLst/>
            <a:gdLst/>
            <a:ahLst/>
            <a:cxnLst/>
            <a:rect r="r" b="b" t="t" l="l"/>
            <a:pathLst>
              <a:path h="6858000" w="12192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6679" y="144247"/>
            <a:ext cx="12015321" cy="5737098"/>
          </a:xfrm>
          <a:custGeom>
            <a:avLst/>
            <a:gdLst/>
            <a:ahLst/>
            <a:cxnLst/>
            <a:rect r="r" b="b" t="t" l="l"/>
            <a:pathLst>
              <a:path h="5737098" w="12015321">
                <a:moveTo>
                  <a:pt x="0" y="0"/>
                </a:moveTo>
                <a:lnTo>
                  <a:pt x="12015321" y="0"/>
                </a:lnTo>
                <a:lnTo>
                  <a:pt x="12015321" y="5737098"/>
                </a:lnTo>
                <a:lnTo>
                  <a:pt x="0" y="57370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1122409" y="6079312"/>
            <a:ext cx="249545" cy="268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4"/>
              </a:lnSpc>
            </a:pPr>
            <a:r>
              <a:rPr lang="en-US" sz="1596" spc="-35">
                <a:solidFill>
                  <a:srgbClr val="1C7DDB"/>
                </a:solidFill>
                <a:latin typeface="IBM Plex Sans"/>
                <a:ea typeface="IBM Plex Sans"/>
                <a:cs typeface="IBM Plex Sans"/>
                <a:sym typeface="IBM Plex Sans"/>
              </a:rPr>
              <a:t>19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61670" y="2078307"/>
            <a:ext cx="99565" cy="3669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4"/>
              </a:lnSpc>
            </a:pPr>
            <a:r>
              <a:rPr lang="en-US" sz="2195" spc="-17">
                <a:solidFill>
                  <a:srgbClr val="292929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•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61670" y="3441021"/>
            <a:ext cx="99565" cy="3669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4"/>
              </a:lnSpc>
            </a:pPr>
            <a:r>
              <a:rPr lang="en-US" sz="2195" spc="-17">
                <a:solidFill>
                  <a:srgbClr val="292929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•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90270" y="2080793"/>
            <a:ext cx="3174454" cy="7034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4"/>
              </a:lnSpc>
            </a:pPr>
            <a:r>
              <a:rPr lang="en-US" sz="2195" spc="-48">
                <a:solidFill>
                  <a:srgbClr val="292929"/>
                </a:solidFill>
                <a:latin typeface="IBM Plex Sans"/>
                <a:ea typeface="IBM Plex Sans"/>
                <a:cs typeface="IBM Plex Sans"/>
                <a:sym typeface="IBM Plex Sans"/>
              </a:rPr>
              <a:t>Show a scatter plot ofPayload vs. Launch Site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90270" y="3481607"/>
            <a:ext cx="3581190" cy="6653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39"/>
              </a:lnSpc>
            </a:pPr>
            <a:r>
              <a:rPr lang="en-US" sz="2195" spc="-48">
                <a:solidFill>
                  <a:srgbClr val="292929"/>
                </a:solidFill>
                <a:latin typeface="IBM Plex Sans"/>
                <a:ea typeface="IBM Plex Sans"/>
                <a:cs typeface="IBM Plex Sans"/>
                <a:sym typeface="IBM Plex Sans"/>
              </a:rPr>
              <a:t>Show the screenshot of the scatter plot with explanations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2192000" cy="6858000"/>
          </a:xfrm>
          <a:custGeom>
            <a:avLst/>
            <a:gdLst/>
            <a:ahLst/>
            <a:cxnLst/>
            <a:rect r="r" b="b" t="t" l="l"/>
            <a:pathLst>
              <a:path h="6858000" w="12192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1244710" y="6079312"/>
            <a:ext cx="124873" cy="268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4"/>
              </a:lnSpc>
            </a:pPr>
            <a:r>
              <a:rPr lang="en-US" sz="1596" spc="-35">
                <a:solidFill>
                  <a:srgbClr val="1C7DDB"/>
                </a:solidFill>
                <a:latin typeface="IBM Plex Sans"/>
                <a:ea typeface="IBM Plex Sans"/>
                <a:cs typeface="IBM Plex Sans"/>
                <a:sym typeface="IBM Plex Sans"/>
              </a:rPr>
              <a:t>2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50341" y="2026615"/>
            <a:ext cx="99565" cy="9758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045"/>
              </a:lnSpc>
            </a:pPr>
            <a:r>
              <a:rPr lang="en-US" sz="2195" spc="-17">
                <a:solidFill>
                  <a:srgbClr val="292929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• •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50341" y="3566112"/>
            <a:ext cx="99670" cy="14894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045"/>
              </a:lnSpc>
            </a:pPr>
            <a:r>
              <a:rPr lang="en-US" sz="2195" spc="-17">
                <a:solidFill>
                  <a:srgbClr val="292929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• •</a:t>
            </a:r>
          </a:p>
          <a:p>
            <a:pPr algn="just">
              <a:lnSpc>
                <a:spcPts val="3077"/>
              </a:lnSpc>
            </a:pPr>
            <a:r>
              <a:rPr lang="en-US" sz="2198" spc="-17">
                <a:solidFill>
                  <a:srgbClr val="292929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•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78893" y="3568598"/>
            <a:ext cx="1318803" cy="1490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45"/>
              </a:lnSpc>
            </a:pPr>
            <a:r>
              <a:rPr lang="en-US" sz="2195" spc="-46">
                <a:solidFill>
                  <a:srgbClr val="292929"/>
                </a:solidFill>
                <a:latin typeface="IBM Plex Sans"/>
                <a:ea typeface="IBM Plex Sans"/>
                <a:cs typeface="IBM Plex Sans"/>
                <a:sym typeface="IBM Plex Sans"/>
              </a:rPr>
              <a:t>Results Conclusion</a:t>
            </a:r>
          </a:p>
          <a:p>
            <a:pPr algn="l">
              <a:lnSpc>
                <a:spcPts val="3077"/>
              </a:lnSpc>
            </a:pPr>
            <a:r>
              <a:rPr lang="en-US" sz="2198" spc="-48">
                <a:solidFill>
                  <a:srgbClr val="292929"/>
                </a:solidFill>
                <a:latin typeface="IBM Plex Sans"/>
                <a:ea typeface="IBM Plex Sans"/>
                <a:cs typeface="IBM Plex Sans"/>
                <a:sym typeface="IBM Plex Sans"/>
              </a:rPr>
              <a:t>Appendix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78893" y="2029111"/>
            <a:ext cx="2332082" cy="976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45"/>
              </a:lnSpc>
            </a:pPr>
            <a:r>
              <a:rPr lang="en-US" sz="2195" spc="-48">
                <a:solidFill>
                  <a:srgbClr val="292929"/>
                </a:solidFill>
                <a:latin typeface="IBM Plex Sans"/>
                <a:ea typeface="IBM Plex Sans"/>
                <a:cs typeface="IBM Plex Sans"/>
                <a:sym typeface="IBM Plex Sans"/>
              </a:rPr>
              <a:t>Executive Summary Introduction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50341" y="3148755"/>
            <a:ext cx="1831305" cy="3726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7"/>
              </a:lnSpc>
            </a:pPr>
            <a:r>
              <a:rPr lang="en-US" sz="2198" spc="-48">
                <a:solidFill>
                  <a:srgbClr val="292929"/>
                </a:solidFill>
                <a:latin typeface="IBM Plex Sans"/>
                <a:ea typeface="IBM Plex Sans"/>
                <a:cs typeface="IBM Plex Sans"/>
                <a:sym typeface="IBM Plex Sans"/>
              </a:rPr>
              <a:t>•</a:t>
            </a:r>
            <a:r>
              <a:rPr lang="en-US" sz="2198" spc="-48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198" spc="-48">
                <a:solidFill>
                  <a:srgbClr val="292929"/>
                </a:solidFill>
                <a:latin typeface="IBM Plex Sans"/>
                <a:ea typeface="IBM Plex Sans"/>
                <a:cs typeface="IBM Plex Sans"/>
                <a:sym typeface="IBM Plex Sans"/>
              </a:rPr>
              <a:t>Methodology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61670" y="396907"/>
            <a:ext cx="2019976" cy="6204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74"/>
              </a:lnSpc>
            </a:pPr>
            <a:r>
              <a:rPr lang="en-US" b="true" sz="3695" spc="-81">
                <a:solidFill>
                  <a:srgbClr val="000000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OUTLINE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2192000" cy="6858000"/>
          </a:xfrm>
          <a:custGeom>
            <a:avLst/>
            <a:gdLst/>
            <a:ahLst/>
            <a:cxnLst/>
            <a:rect r="r" b="b" t="t" l="l"/>
            <a:pathLst>
              <a:path h="6858000" w="12192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10708" y="321326"/>
            <a:ext cx="11158728" cy="5572382"/>
          </a:xfrm>
          <a:custGeom>
            <a:avLst/>
            <a:gdLst/>
            <a:ahLst/>
            <a:cxnLst/>
            <a:rect r="r" b="b" t="t" l="l"/>
            <a:pathLst>
              <a:path h="5572382" w="11158728">
                <a:moveTo>
                  <a:pt x="0" y="0"/>
                </a:moveTo>
                <a:lnTo>
                  <a:pt x="11158728" y="0"/>
                </a:lnTo>
                <a:lnTo>
                  <a:pt x="11158728" y="5572382"/>
                </a:lnTo>
                <a:lnTo>
                  <a:pt x="0" y="557238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1122409" y="6079312"/>
            <a:ext cx="249545" cy="268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4"/>
              </a:lnSpc>
            </a:pPr>
            <a:r>
              <a:rPr lang="en-US" sz="1596" spc="-35">
                <a:solidFill>
                  <a:srgbClr val="1C7DDB"/>
                </a:solidFill>
                <a:latin typeface="IBM Plex Sans"/>
                <a:ea typeface="IBM Plex Sans"/>
                <a:cs typeface="IBM Plex Sans"/>
                <a:sym typeface="IBM Plex Sans"/>
              </a:rPr>
              <a:t>20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61670" y="2090757"/>
            <a:ext cx="99565" cy="3669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4"/>
              </a:lnSpc>
            </a:pPr>
            <a:r>
              <a:rPr lang="en-US" sz="2195" spc="-17">
                <a:solidFill>
                  <a:srgbClr val="292929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•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61670" y="3788874"/>
            <a:ext cx="99565" cy="3669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4"/>
              </a:lnSpc>
            </a:pPr>
            <a:r>
              <a:rPr lang="en-US" sz="2195" spc="-17">
                <a:solidFill>
                  <a:srgbClr val="292929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•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90270" y="2131343"/>
            <a:ext cx="3186351" cy="10005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39"/>
              </a:lnSpc>
            </a:pPr>
            <a:r>
              <a:rPr lang="en-US" sz="2195" spc="-48">
                <a:solidFill>
                  <a:srgbClr val="292929"/>
                </a:solidFill>
                <a:latin typeface="IBM Plex Sans"/>
                <a:ea typeface="IBM Plex Sans"/>
                <a:cs typeface="IBM Plex Sans"/>
                <a:sym typeface="IBM Plex Sans"/>
              </a:rPr>
              <a:t>Show a bar chart for the success rate of each orbit type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90270" y="3829460"/>
            <a:ext cx="3581190" cy="6653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39"/>
              </a:lnSpc>
            </a:pPr>
            <a:r>
              <a:rPr lang="en-US" sz="2195" spc="-48">
                <a:solidFill>
                  <a:srgbClr val="292929"/>
                </a:solidFill>
                <a:latin typeface="IBM Plex Sans"/>
                <a:ea typeface="IBM Plex Sans"/>
                <a:cs typeface="IBM Plex Sans"/>
                <a:sym typeface="IBM Plex Sans"/>
              </a:rPr>
              <a:t>Show the screenshot of the scatter plot with explanations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2192000" cy="6858000"/>
          </a:xfrm>
          <a:custGeom>
            <a:avLst/>
            <a:gdLst/>
            <a:ahLst/>
            <a:cxnLst/>
            <a:rect r="r" b="b" t="t" l="l"/>
            <a:pathLst>
              <a:path h="6858000" w="12192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0" y="267224"/>
            <a:ext cx="12192000" cy="5440175"/>
            <a:chOff x="0" y="0"/>
            <a:chExt cx="16256000" cy="725356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6256000" cy="7253605"/>
            </a:xfrm>
            <a:custGeom>
              <a:avLst/>
              <a:gdLst/>
              <a:ahLst/>
              <a:cxnLst/>
              <a:rect r="r" b="b" t="t" l="l"/>
              <a:pathLst>
                <a:path h="7253605" w="16256000">
                  <a:moveTo>
                    <a:pt x="0" y="0"/>
                  </a:moveTo>
                  <a:lnTo>
                    <a:pt x="0" y="7253605"/>
                  </a:lnTo>
                  <a:lnTo>
                    <a:pt x="16256000" y="7253605"/>
                  </a:lnTo>
                  <a:lnTo>
                    <a:pt x="16256000" y="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11122409" y="6079312"/>
            <a:ext cx="249545" cy="268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4"/>
              </a:lnSpc>
            </a:pPr>
            <a:r>
              <a:rPr lang="en-US" sz="1596" spc="-35">
                <a:solidFill>
                  <a:srgbClr val="1C7DDB"/>
                </a:solidFill>
                <a:latin typeface="IBM Plex Sans"/>
                <a:ea typeface="IBM Plex Sans"/>
                <a:cs typeface="IBM Plex Sans"/>
                <a:sym typeface="IBM Plex Sans"/>
              </a:rPr>
              <a:t>21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61670" y="2078307"/>
            <a:ext cx="99565" cy="3669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4"/>
              </a:lnSpc>
            </a:pPr>
            <a:r>
              <a:rPr lang="en-US" sz="2195" spc="-17">
                <a:solidFill>
                  <a:srgbClr val="292929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•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61670" y="3441021"/>
            <a:ext cx="99565" cy="3669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4"/>
              </a:lnSpc>
            </a:pPr>
            <a:r>
              <a:rPr lang="en-US" sz="2195" spc="-17">
                <a:solidFill>
                  <a:srgbClr val="292929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•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90270" y="2080793"/>
            <a:ext cx="3425057" cy="7034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4"/>
              </a:lnSpc>
            </a:pPr>
            <a:r>
              <a:rPr lang="en-US" sz="2195" spc="-48">
                <a:solidFill>
                  <a:srgbClr val="292929"/>
                </a:solidFill>
                <a:latin typeface="IBM Plex Sans"/>
                <a:ea typeface="IBM Plex Sans"/>
                <a:cs typeface="IBM Plex Sans"/>
                <a:sym typeface="IBM Plex Sans"/>
              </a:rPr>
              <a:t>Show a scatter point of Flight number vs. Orbit type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90270" y="3481607"/>
            <a:ext cx="3581190" cy="6653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39"/>
              </a:lnSpc>
            </a:pPr>
            <a:r>
              <a:rPr lang="en-US" sz="2195" spc="-48">
                <a:solidFill>
                  <a:srgbClr val="292929"/>
                </a:solidFill>
                <a:latin typeface="IBM Plex Sans"/>
                <a:ea typeface="IBM Plex Sans"/>
                <a:cs typeface="IBM Plex Sans"/>
                <a:sym typeface="IBM Plex Sans"/>
              </a:rPr>
              <a:t>Show the screenshot of the scatter plot with explanations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2192000" cy="6858000"/>
          </a:xfrm>
          <a:custGeom>
            <a:avLst/>
            <a:gdLst/>
            <a:ahLst/>
            <a:cxnLst/>
            <a:rect r="r" b="b" t="t" l="l"/>
            <a:pathLst>
              <a:path h="6858000" w="12192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343919"/>
            <a:ext cx="12192000" cy="5116325"/>
          </a:xfrm>
          <a:custGeom>
            <a:avLst/>
            <a:gdLst/>
            <a:ahLst/>
            <a:cxnLst/>
            <a:rect r="r" b="b" t="t" l="l"/>
            <a:pathLst>
              <a:path h="5116325" w="12192000">
                <a:moveTo>
                  <a:pt x="0" y="0"/>
                </a:moveTo>
                <a:lnTo>
                  <a:pt x="12192000" y="0"/>
                </a:lnTo>
                <a:lnTo>
                  <a:pt x="12192000" y="5116325"/>
                </a:lnTo>
                <a:lnTo>
                  <a:pt x="0" y="51163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1122409" y="6079312"/>
            <a:ext cx="249545" cy="268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4"/>
              </a:lnSpc>
            </a:pPr>
            <a:r>
              <a:rPr lang="en-US" sz="1596" spc="-35">
                <a:solidFill>
                  <a:srgbClr val="1C7DDB"/>
                </a:solidFill>
                <a:latin typeface="IBM Plex Sans"/>
                <a:ea typeface="IBM Plex Sans"/>
                <a:cs typeface="IBM Plex Sans"/>
                <a:sym typeface="IBM Plex Sans"/>
              </a:rPr>
              <a:t>22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61670" y="2066115"/>
            <a:ext cx="99565" cy="3669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4"/>
              </a:lnSpc>
            </a:pPr>
            <a:r>
              <a:rPr lang="en-US" sz="2195" spc="-17">
                <a:solidFill>
                  <a:srgbClr val="292929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•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90270" y="2106701"/>
            <a:ext cx="2904001" cy="6653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39"/>
              </a:lnSpc>
            </a:pPr>
            <a:r>
              <a:rPr lang="en-US" sz="2195" spc="-48">
                <a:solidFill>
                  <a:srgbClr val="292929"/>
                </a:solidFill>
                <a:latin typeface="IBM Plex Sans"/>
                <a:ea typeface="IBM Plex Sans"/>
                <a:cs typeface="IBM Plex Sans"/>
                <a:sym typeface="IBM Plex Sans"/>
              </a:rPr>
              <a:t>Show a scatter point of payload vs. orbit type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90270" y="3766595"/>
            <a:ext cx="3581190" cy="3681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4"/>
              </a:lnSpc>
            </a:pPr>
            <a:r>
              <a:rPr lang="en-US" sz="2195" spc="-48">
                <a:solidFill>
                  <a:srgbClr val="292929"/>
                </a:solidFill>
                <a:latin typeface="IBM Plex Sans"/>
                <a:ea typeface="IBM Plex Sans"/>
                <a:cs typeface="IBM Plex Sans"/>
                <a:sym typeface="IBM Plex Sans"/>
              </a:rPr>
              <a:t>scatter plot with explanations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61670" y="3428286"/>
            <a:ext cx="99670" cy="3673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7"/>
              </a:lnSpc>
            </a:pPr>
            <a:r>
              <a:rPr lang="en-US" sz="2198" spc="-17">
                <a:solidFill>
                  <a:srgbClr val="292929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•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90270" y="3430781"/>
            <a:ext cx="3401701" cy="3684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7"/>
              </a:lnSpc>
            </a:pPr>
            <a:r>
              <a:rPr lang="en-US" sz="2198" spc="-48">
                <a:solidFill>
                  <a:srgbClr val="292929"/>
                </a:solidFill>
                <a:latin typeface="IBM Plex Sans"/>
                <a:ea typeface="IBM Plex Sans"/>
                <a:cs typeface="IBM Plex Sans"/>
                <a:sym typeface="IBM Plex Sans"/>
              </a:rPr>
              <a:t>Show the screenshot of the 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2192000" cy="6858000"/>
          </a:xfrm>
          <a:custGeom>
            <a:avLst/>
            <a:gdLst/>
            <a:ahLst/>
            <a:cxnLst/>
            <a:rect r="r" b="b" t="t" l="l"/>
            <a:pathLst>
              <a:path h="6858000" w="12192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34025" y="1346616"/>
            <a:ext cx="9789290" cy="4486399"/>
          </a:xfrm>
          <a:custGeom>
            <a:avLst/>
            <a:gdLst/>
            <a:ahLst/>
            <a:cxnLst/>
            <a:rect r="r" b="b" t="t" l="l"/>
            <a:pathLst>
              <a:path h="4486399" w="9789290">
                <a:moveTo>
                  <a:pt x="0" y="0"/>
                </a:moveTo>
                <a:lnTo>
                  <a:pt x="9789290" y="0"/>
                </a:lnTo>
                <a:lnTo>
                  <a:pt x="9789290" y="4486399"/>
                </a:lnTo>
                <a:lnTo>
                  <a:pt x="0" y="448639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1122409" y="6079312"/>
            <a:ext cx="249545" cy="268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4"/>
              </a:lnSpc>
            </a:pPr>
            <a:r>
              <a:rPr lang="en-US" sz="1596" spc="-35">
                <a:solidFill>
                  <a:srgbClr val="1C7DDB"/>
                </a:solidFill>
                <a:latin typeface="IBM Plex Sans"/>
                <a:ea typeface="IBM Plex Sans"/>
                <a:cs typeface="IBM Plex Sans"/>
                <a:sym typeface="IBM Plex Sans"/>
              </a:rPr>
              <a:t>23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61670" y="2078307"/>
            <a:ext cx="99565" cy="3669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4"/>
              </a:lnSpc>
            </a:pPr>
            <a:r>
              <a:rPr lang="en-US" sz="2195" spc="-17">
                <a:solidFill>
                  <a:srgbClr val="292929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•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61670" y="3441021"/>
            <a:ext cx="99565" cy="3669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4"/>
              </a:lnSpc>
            </a:pPr>
            <a:r>
              <a:rPr lang="en-US" sz="2195" spc="-17">
                <a:solidFill>
                  <a:srgbClr val="292929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•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90270" y="2080793"/>
            <a:ext cx="3292297" cy="7034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4"/>
              </a:lnSpc>
            </a:pPr>
            <a:r>
              <a:rPr lang="en-US" sz="2195" spc="-48">
                <a:solidFill>
                  <a:srgbClr val="292929"/>
                </a:solidFill>
                <a:latin typeface="IBM Plex Sans"/>
                <a:ea typeface="IBM Plex Sans"/>
                <a:cs typeface="IBM Plex Sans"/>
                <a:sym typeface="IBM Plex Sans"/>
              </a:rPr>
              <a:t>Show a line chart of yearly average success rate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90270" y="3481607"/>
            <a:ext cx="3581190" cy="6653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39"/>
              </a:lnSpc>
            </a:pPr>
            <a:r>
              <a:rPr lang="en-US" sz="2195" spc="-48">
                <a:solidFill>
                  <a:srgbClr val="292929"/>
                </a:solidFill>
                <a:latin typeface="IBM Plex Sans"/>
                <a:ea typeface="IBM Plex Sans"/>
                <a:cs typeface="IBM Plex Sans"/>
                <a:sym typeface="IBM Plex Sans"/>
              </a:rPr>
              <a:t>Show the screenshot of the scatter plot with explanations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61670" y="396907"/>
            <a:ext cx="5884202" cy="6221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74"/>
              </a:lnSpc>
            </a:pPr>
            <a:r>
              <a:rPr lang="en-US" sz="3695" spc="-81">
                <a:solidFill>
                  <a:srgbClr val="0B49CB"/>
                </a:solidFill>
                <a:latin typeface="IBM Plex Sans"/>
                <a:ea typeface="IBM Plex Sans"/>
                <a:cs typeface="IBM Plex Sans"/>
                <a:sym typeface="IBM Plex Sans"/>
              </a:rPr>
              <a:t>Launch Success Yearly Trend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2192000" cy="6858000"/>
          </a:xfrm>
          <a:custGeom>
            <a:avLst/>
            <a:gdLst/>
            <a:ahLst/>
            <a:cxnLst/>
            <a:rect r="r" b="b" t="t" l="l"/>
            <a:pathLst>
              <a:path h="6858000" w="12192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1122409" y="6079312"/>
            <a:ext cx="249545" cy="268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4"/>
              </a:lnSpc>
            </a:pPr>
            <a:r>
              <a:rPr lang="en-US" sz="1596" spc="-35">
                <a:solidFill>
                  <a:srgbClr val="1C7DDB"/>
                </a:solidFill>
                <a:latin typeface="IBM Plex Sans"/>
                <a:ea typeface="IBM Plex Sans"/>
                <a:cs typeface="IBM Plex Sans"/>
                <a:sym typeface="IBM Plex Sans"/>
              </a:rPr>
              <a:t>24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861670" y="1834086"/>
            <a:ext cx="6057690" cy="3722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4"/>
              </a:lnSpc>
            </a:pPr>
            <a:r>
              <a:rPr lang="en-US" sz="2195" spc="-48">
                <a:solidFill>
                  <a:srgbClr val="292929"/>
                </a:solidFill>
                <a:latin typeface="IBM Plex Sans"/>
                <a:ea typeface="IBM Plex Sans"/>
                <a:cs typeface="IBM Plex Sans"/>
                <a:sym typeface="IBM Plex Sans"/>
              </a:rPr>
              <a:t>•Use SQL query to find unique launch site names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61670" y="3795855"/>
            <a:ext cx="9404013" cy="3722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4"/>
              </a:lnSpc>
            </a:pPr>
            <a:r>
              <a:rPr lang="en-US" sz="2195" spc="-48">
                <a:solidFill>
                  <a:srgbClr val="292929"/>
                </a:solidFill>
                <a:latin typeface="IBM Plex Sans"/>
                <a:ea typeface="IBM Plex Sans"/>
                <a:cs typeface="IBM Plex Sans"/>
                <a:sym typeface="IBM Plex Sans"/>
              </a:rPr>
              <a:t>•Using “DISTINCT” on the Launch_Site column ensures results are unique to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776098" y="2863891"/>
            <a:ext cx="4170778" cy="2902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4"/>
              </a:lnSpc>
            </a:pPr>
            <a:r>
              <a:rPr lang="en-US" sz="1596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select DISTINCT "Launch_Site" from SPACEXTABLE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90270" y="4133345"/>
            <a:ext cx="989609" cy="3684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7"/>
              </a:lnSpc>
            </a:pPr>
            <a:r>
              <a:rPr lang="en-US" sz="2198" spc="-48">
                <a:solidFill>
                  <a:srgbClr val="292929"/>
                </a:solidFill>
                <a:latin typeface="IBM Plex Sans"/>
                <a:ea typeface="IBM Plex Sans"/>
                <a:cs typeface="IBM Plex Sans"/>
                <a:sym typeface="IBM Plex Sans"/>
              </a:rPr>
              <a:t>the field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61670" y="396907"/>
            <a:ext cx="4549369" cy="6221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74"/>
              </a:lnSpc>
            </a:pPr>
            <a:r>
              <a:rPr lang="en-US" sz="3695" spc="-81">
                <a:solidFill>
                  <a:srgbClr val="0B49CB"/>
                </a:solidFill>
                <a:latin typeface="IBM Plex Sans"/>
                <a:ea typeface="IBM Plex Sans"/>
                <a:cs typeface="IBM Plex Sans"/>
                <a:sym typeface="IBM Plex Sans"/>
              </a:rPr>
              <a:t>All Launch Site Names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2192000" cy="6858000"/>
          </a:xfrm>
          <a:custGeom>
            <a:avLst/>
            <a:gdLst/>
            <a:ahLst/>
            <a:cxnLst/>
            <a:rect r="r" b="b" t="t" l="l"/>
            <a:pathLst>
              <a:path h="6858000" w="12192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1122409" y="6079312"/>
            <a:ext cx="249545" cy="268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4"/>
              </a:lnSpc>
            </a:pPr>
            <a:r>
              <a:rPr lang="en-US" sz="1596" spc="-35">
                <a:solidFill>
                  <a:srgbClr val="1C7DDB"/>
                </a:solidFill>
                <a:latin typeface="IBM Plex Sans"/>
                <a:ea typeface="IBM Plex Sans"/>
                <a:cs typeface="IBM Plex Sans"/>
                <a:sym typeface="IBM Plex Sans"/>
              </a:rPr>
              <a:t>25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861670" y="1823114"/>
            <a:ext cx="108918" cy="9512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59"/>
              </a:lnSpc>
            </a:pPr>
            <a:r>
              <a:rPr lang="en-US" sz="2400" spc="-19">
                <a:solidFill>
                  <a:srgbClr val="000000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• </a:t>
            </a:r>
            <a:r>
              <a:rPr lang="en-US" sz="2400" spc="-19">
                <a:solidFill>
                  <a:srgbClr val="292929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•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61670" y="2873531"/>
            <a:ext cx="7481716" cy="4573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•The * symbol means to choose all columns from the table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90270" y="1819532"/>
            <a:ext cx="8423158" cy="9803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select * from SPACEXTABLE where "Launch_Site" like 'CCA%' limit 5 </a:t>
            </a:r>
            <a:r>
              <a:rPr lang="en-US" sz="2400">
                <a:solidFill>
                  <a:srgbClr val="292929"/>
                </a:solidFill>
                <a:latin typeface="Calibri (MS)"/>
                <a:ea typeface="Calibri (MS)"/>
                <a:cs typeface="Calibri (MS)"/>
                <a:sym typeface="Calibri (MS)"/>
              </a:rPr>
              <a:t>This will pull 5 records with launch site beginning with CCA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61670" y="396907"/>
            <a:ext cx="7378951" cy="6221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74"/>
              </a:lnSpc>
            </a:pPr>
            <a:r>
              <a:rPr lang="en-US" sz="3695" spc="-81">
                <a:solidFill>
                  <a:srgbClr val="0B49CB"/>
                </a:solidFill>
                <a:latin typeface="IBM Plex Sans"/>
                <a:ea typeface="IBM Plex Sans"/>
                <a:cs typeface="IBM Plex Sans"/>
                <a:sym typeface="IBM Plex Sans"/>
              </a:rPr>
              <a:t>Launch Site Names Begin with 'CCA'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2192000" cy="6858000"/>
          </a:xfrm>
          <a:custGeom>
            <a:avLst/>
            <a:gdLst/>
            <a:ahLst/>
            <a:cxnLst/>
            <a:rect r="r" b="b" t="t" l="l"/>
            <a:pathLst>
              <a:path h="6858000" w="12192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1122409" y="6079312"/>
            <a:ext cx="249545" cy="268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4"/>
              </a:lnSpc>
            </a:pPr>
            <a:r>
              <a:rPr lang="en-US" sz="1596" spc="-35">
                <a:solidFill>
                  <a:srgbClr val="1C7DDB"/>
                </a:solidFill>
                <a:latin typeface="IBM Plex Sans"/>
                <a:ea typeface="IBM Plex Sans"/>
                <a:cs typeface="IBM Plex Sans"/>
                <a:sym typeface="IBM Plex Sans"/>
              </a:rPr>
              <a:t>26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861670" y="1565939"/>
            <a:ext cx="108814" cy="6642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2400" spc="-19">
                <a:solidFill>
                  <a:srgbClr val="000000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•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61670" y="2476148"/>
            <a:ext cx="108814" cy="12083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000"/>
              </a:lnSpc>
            </a:pPr>
            <a:r>
              <a:rPr lang="en-US" sz="2400" spc="-19">
                <a:solidFill>
                  <a:srgbClr val="292929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•</a:t>
            </a:r>
          </a:p>
          <a:p>
            <a:pPr algn="just">
              <a:lnSpc>
                <a:spcPts val="2568"/>
              </a:lnSpc>
            </a:pPr>
            <a:r>
              <a:rPr lang="en-US" sz="2400" spc="-19">
                <a:solidFill>
                  <a:srgbClr val="000000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•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90270" y="1867157"/>
            <a:ext cx="9546374" cy="22086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9"/>
              </a:lnSpc>
            </a:pPr>
            <a:r>
              <a:rPr lang="en-US" sz="24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select sum(PAYLOAD_MASS__KG_) from SPACEXTABLE where Customer like 'NASA (CRS)%’ </a:t>
            </a:r>
          </a:p>
          <a:p>
            <a:pPr algn="l">
              <a:lnSpc>
                <a:spcPts val="5695"/>
              </a:lnSpc>
            </a:pPr>
            <a:r>
              <a:rPr lang="en-US" sz="2400">
                <a:solidFill>
                  <a:srgbClr val="292929"/>
                </a:solidFill>
                <a:latin typeface="Calibri (MS)"/>
                <a:ea typeface="Calibri (MS)"/>
                <a:cs typeface="Calibri (MS)"/>
                <a:sym typeface="Calibri (MS)"/>
              </a:rPr>
              <a:t>SQL query will calculate total payload carried by boosters from NASA (CRS)</a:t>
            </a:r>
          </a:p>
          <a:p>
            <a:pPr algn="l">
              <a:lnSpc>
                <a:spcPts val="2879"/>
              </a:lnSpc>
            </a:pPr>
            <a:r>
              <a:rPr lang="en-US" sz="24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The ”sum()” function sums all values in the column PAYLOAD_MASS_KG_ that have a customer matching NASA (CRS).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61670" y="396907"/>
            <a:ext cx="3934130" cy="6221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74"/>
              </a:lnSpc>
            </a:pPr>
            <a:r>
              <a:rPr lang="en-US" sz="3695" spc="-81">
                <a:solidFill>
                  <a:srgbClr val="0B49CB"/>
                </a:solidFill>
                <a:latin typeface="IBM Plex Sans"/>
                <a:ea typeface="IBM Plex Sans"/>
                <a:cs typeface="IBM Plex Sans"/>
                <a:sym typeface="IBM Plex Sans"/>
              </a:rPr>
              <a:t>Total Payload Mass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2192000" cy="6858000"/>
          </a:xfrm>
          <a:custGeom>
            <a:avLst/>
            <a:gdLst/>
            <a:ahLst/>
            <a:cxnLst/>
            <a:rect r="r" b="b" t="t" l="l"/>
            <a:pathLst>
              <a:path h="6858000" w="12192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1122409" y="6079312"/>
            <a:ext cx="249545" cy="268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4"/>
              </a:lnSpc>
            </a:pPr>
            <a:r>
              <a:rPr lang="en-US" sz="1596" spc="-35">
                <a:solidFill>
                  <a:srgbClr val="1C7DDB"/>
                </a:solidFill>
                <a:latin typeface="IBM Plex Sans"/>
                <a:ea typeface="IBM Plex Sans"/>
                <a:cs typeface="IBM Plex Sans"/>
                <a:sym typeface="IBM Plex Sans"/>
              </a:rPr>
              <a:t>27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861670" y="1565939"/>
            <a:ext cx="108814" cy="6642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2400" spc="-19">
                <a:solidFill>
                  <a:srgbClr val="000000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•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61670" y="2476148"/>
            <a:ext cx="108814" cy="12083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000"/>
              </a:lnSpc>
            </a:pPr>
            <a:r>
              <a:rPr lang="en-US" sz="2400" spc="-19">
                <a:solidFill>
                  <a:srgbClr val="292929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•</a:t>
            </a:r>
          </a:p>
          <a:p>
            <a:pPr algn="just">
              <a:lnSpc>
                <a:spcPts val="2568"/>
              </a:lnSpc>
            </a:pPr>
            <a:r>
              <a:rPr lang="en-US" sz="2400" spc="-19">
                <a:solidFill>
                  <a:srgbClr val="000000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•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90270" y="1867157"/>
            <a:ext cx="9002925" cy="25744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9"/>
              </a:lnSpc>
            </a:pPr>
            <a:r>
              <a:rPr lang="en-US" sz="24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select avg(PAYLOAD_MASS__KG_) from SPACEXTABLE where "Booster_Version" like 'F9 v1.1%’</a:t>
            </a:r>
          </a:p>
          <a:p>
            <a:pPr algn="l">
              <a:lnSpc>
                <a:spcPts val="5695"/>
              </a:lnSpc>
            </a:pPr>
            <a:r>
              <a:rPr lang="en-US" sz="2400">
                <a:solidFill>
                  <a:srgbClr val="292929"/>
                </a:solidFill>
                <a:latin typeface="Calibri (MS)"/>
                <a:ea typeface="Calibri (MS)"/>
                <a:cs typeface="Calibri (MS)"/>
                <a:sym typeface="Calibri (MS)"/>
              </a:rPr>
              <a:t>Calculates average payload mass</a:t>
            </a:r>
          </a:p>
          <a:p>
            <a:pPr algn="l">
              <a:lnSpc>
                <a:spcPts val="2879"/>
              </a:lnSpc>
            </a:pPr>
            <a:r>
              <a:rPr lang="en-US" sz="24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“avg()” function calculates the average of the column PAYLOAD_MASS__KG_ for records that have a Booster_Version starting </a:t>
            </a:r>
          </a:p>
          <a:p>
            <a:pPr algn="l">
              <a:lnSpc>
                <a:spcPts val="3363"/>
              </a:lnSpc>
            </a:pPr>
            <a:r>
              <a:rPr lang="en-US" sz="2402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with F9 v1.1 using % as the identifier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61670" y="396907"/>
            <a:ext cx="6980130" cy="6221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74"/>
              </a:lnSpc>
            </a:pPr>
            <a:r>
              <a:rPr lang="en-US" sz="3695" spc="-81">
                <a:solidFill>
                  <a:srgbClr val="0B49CB"/>
                </a:solidFill>
                <a:latin typeface="IBM Plex Sans"/>
                <a:ea typeface="IBM Plex Sans"/>
                <a:cs typeface="IBM Plex Sans"/>
                <a:sym typeface="IBM Plex Sans"/>
              </a:rPr>
              <a:t>Average Payload Mass by F9 v1.1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2192000" cy="6858000"/>
          </a:xfrm>
          <a:custGeom>
            <a:avLst/>
            <a:gdLst/>
            <a:ahLst/>
            <a:cxnLst/>
            <a:rect r="r" b="b" t="t" l="l"/>
            <a:pathLst>
              <a:path h="6858000" w="12192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1122409" y="6079312"/>
            <a:ext cx="249545" cy="268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4"/>
              </a:lnSpc>
            </a:pPr>
            <a:r>
              <a:rPr lang="en-US" sz="1596" spc="-35">
                <a:solidFill>
                  <a:srgbClr val="1C7DDB"/>
                </a:solidFill>
                <a:latin typeface="IBM Plex Sans"/>
                <a:ea typeface="IBM Plex Sans"/>
                <a:cs typeface="IBM Plex Sans"/>
                <a:sym typeface="IBM Plex Sans"/>
              </a:rPr>
              <a:t>28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861670" y="1565939"/>
            <a:ext cx="108814" cy="6642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2400" spc="-19">
                <a:solidFill>
                  <a:srgbClr val="000000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•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61670" y="2476148"/>
            <a:ext cx="108814" cy="12083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000"/>
              </a:lnSpc>
            </a:pPr>
            <a:r>
              <a:rPr lang="en-US" sz="2400" spc="-19">
                <a:solidFill>
                  <a:srgbClr val="292929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•</a:t>
            </a:r>
          </a:p>
          <a:p>
            <a:pPr algn="just">
              <a:lnSpc>
                <a:spcPts val="2568"/>
              </a:lnSpc>
            </a:pPr>
            <a:r>
              <a:rPr lang="en-US" sz="2400" spc="-19">
                <a:solidFill>
                  <a:srgbClr val="000000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•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90270" y="1867157"/>
            <a:ext cx="9015679" cy="25744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9"/>
              </a:lnSpc>
            </a:pPr>
            <a:r>
              <a:rPr lang="en-US" sz="24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select min(Date) from SPACEXTABLE where "Landing_Outcome" like 'Success (ground pad)’</a:t>
            </a:r>
          </a:p>
          <a:p>
            <a:pPr algn="l">
              <a:lnSpc>
                <a:spcPts val="5695"/>
              </a:lnSpc>
            </a:pPr>
            <a:r>
              <a:rPr lang="en-US" sz="2400">
                <a:solidFill>
                  <a:srgbClr val="292929"/>
                </a:solidFill>
                <a:latin typeface="Calibri (MS)"/>
                <a:ea typeface="Calibri (MS)"/>
                <a:cs typeface="Calibri (MS)"/>
                <a:sym typeface="Calibri (MS)"/>
              </a:rPr>
              <a:t>Finds dates of successful first landing on Ground Pad</a:t>
            </a:r>
          </a:p>
          <a:p>
            <a:pPr algn="l">
              <a:lnSpc>
                <a:spcPts val="2879"/>
              </a:lnSpc>
            </a:pPr>
            <a:r>
              <a:rPr lang="en-US" sz="24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The “min()” function can parse dates to find the smallest (earliest) date among the entries where the “Landing_Outcome” matches “Success </a:t>
            </a:r>
          </a:p>
          <a:p>
            <a:pPr algn="l">
              <a:lnSpc>
                <a:spcPts val="3363"/>
              </a:lnSpc>
            </a:pPr>
            <a:r>
              <a:rPr lang="en-US" sz="2402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(ground pad)”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61670" y="396907"/>
            <a:ext cx="7677712" cy="6221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74"/>
              </a:lnSpc>
            </a:pPr>
            <a:r>
              <a:rPr lang="en-US" sz="3695" spc="-81">
                <a:solidFill>
                  <a:srgbClr val="0B49CB"/>
                </a:solidFill>
                <a:latin typeface="IBM Plex Sans"/>
                <a:ea typeface="IBM Plex Sans"/>
                <a:cs typeface="IBM Plex Sans"/>
                <a:sym typeface="IBM Plex Sans"/>
              </a:rPr>
              <a:t>First Successful Ground Landing Date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2192000" cy="6858000"/>
          </a:xfrm>
          <a:custGeom>
            <a:avLst/>
            <a:gdLst/>
            <a:ahLst/>
            <a:cxnLst/>
            <a:rect r="r" b="b" t="t" l="l"/>
            <a:pathLst>
              <a:path h="6858000" w="12192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1122409" y="6079312"/>
            <a:ext cx="249545" cy="268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4"/>
              </a:lnSpc>
            </a:pPr>
            <a:r>
              <a:rPr lang="en-US" sz="1596" spc="-35">
                <a:solidFill>
                  <a:srgbClr val="1C7DDB"/>
                </a:solidFill>
                <a:latin typeface="IBM Plex Sans"/>
                <a:ea typeface="IBM Plex Sans"/>
                <a:cs typeface="IBM Plex Sans"/>
                <a:sym typeface="IBM Plex Sans"/>
              </a:rPr>
              <a:t>29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861670" y="1832639"/>
            <a:ext cx="7744082" cy="4097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7"/>
              </a:lnSpc>
            </a:pPr>
            <a:r>
              <a:rPr lang="en-US" sz="24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•select distinct "Booster_Version" from SPACEXTABLE where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90270" y="2232917"/>
            <a:ext cx="6721545" cy="7544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7"/>
              </a:lnSpc>
            </a:pPr>
            <a:r>
              <a:rPr lang="en-US" sz="24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(("Landing_Outcome" like 'Success (drone ship)') and (4000&lt;=PAYLOAD_MASS__KG_&lt;=6000))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61670" y="2841908"/>
            <a:ext cx="8942642" cy="6764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97"/>
              </a:lnSpc>
            </a:pPr>
            <a:r>
              <a:rPr lang="en-US" sz="2400">
                <a:solidFill>
                  <a:srgbClr val="292929"/>
                </a:solidFill>
                <a:latin typeface="Calibri (MS)"/>
                <a:ea typeface="Calibri (MS)"/>
                <a:cs typeface="Calibri (MS)"/>
                <a:sym typeface="Calibri (MS)"/>
              </a:rPr>
              <a:t>•This lists boosters which have successfully landed on drone ship with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90270" y="3661286"/>
            <a:ext cx="9120235" cy="11463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00"/>
              </a:lnSpc>
            </a:pPr>
            <a:r>
              <a:rPr lang="en-US" sz="2400">
                <a:solidFill>
                  <a:srgbClr val="292929"/>
                </a:solidFill>
                <a:latin typeface="Calibri (MS)"/>
                <a:ea typeface="Calibri (MS)"/>
                <a:cs typeface="Calibri (MS)"/>
                <a:sym typeface="Calibri (MS)"/>
              </a:rPr>
              <a:t>payload mass over 4000 but under 6000</a:t>
            </a:r>
          </a:p>
          <a:p>
            <a:pPr algn="l">
              <a:lnSpc>
                <a:spcPts val="3363"/>
              </a:lnSpc>
            </a:pPr>
            <a:r>
              <a:rPr lang="en-US" sz="2402">
                <a:solidFill>
                  <a:srgbClr val="292929"/>
                </a:solidFill>
                <a:latin typeface="Calibri (MS)"/>
                <a:ea typeface="Calibri (MS)"/>
                <a:cs typeface="Calibri (MS)"/>
                <a:sym typeface="Calibri (MS)"/>
              </a:rPr>
              <a:t>“distinct” searches for specific/unique names utilizing “and” to combine </a:t>
            </a:r>
          </a:p>
          <a:p>
            <a:pPr algn="l">
              <a:lnSpc>
                <a:spcPts val="1200"/>
              </a:lnSpc>
            </a:pPr>
            <a:r>
              <a:rPr lang="en-US" sz="2400">
                <a:solidFill>
                  <a:srgbClr val="292929"/>
                </a:solidFill>
                <a:latin typeface="Calibri (MS)"/>
                <a:ea typeface="Calibri (MS)"/>
                <a:cs typeface="Calibri (MS)"/>
                <a:sym typeface="Calibri (MS)"/>
              </a:rPr>
              <a:t>queries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61670" y="3751450"/>
            <a:ext cx="108918" cy="6646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06"/>
              </a:lnSpc>
            </a:pPr>
            <a:r>
              <a:rPr lang="en-US" sz="2402" spc="-19">
                <a:solidFill>
                  <a:srgbClr val="292929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•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61670" y="529514"/>
            <a:ext cx="9769469" cy="4227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4"/>
              </a:lnSpc>
            </a:pPr>
            <a:r>
              <a:rPr lang="en-US" sz="2495" spc="-52">
                <a:solidFill>
                  <a:srgbClr val="0B49CB"/>
                </a:solidFill>
                <a:latin typeface="IBM Plex Sans"/>
                <a:ea typeface="IBM Plex Sans"/>
                <a:cs typeface="IBM Plex Sans"/>
                <a:sym typeface="IBM Plex Sans"/>
              </a:rPr>
              <a:t>Successful Drone Ship Landing with Payload between 4000 and 6000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2192000" cy="6858000"/>
          </a:xfrm>
          <a:custGeom>
            <a:avLst/>
            <a:gdLst/>
            <a:ahLst/>
            <a:cxnLst/>
            <a:rect r="r" b="b" t="t" l="l"/>
            <a:pathLst>
              <a:path h="6858000" w="12192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1244710" y="6079312"/>
            <a:ext cx="124873" cy="268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4"/>
              </a:lnSpc>
            </a:pPr>
            <a:r>
              <a:rPr lang="en-US" sz="1596" spc="-35">
                <a:solidFill>
                  <a:srgbClr val="1C7DDB"/>
                </a:solidFill>
                <a:latin typeface="IBM Plex Sans"/>
                <a:ea typeface="IBM Plex Sans"/>
                <a:cs typeface="IBM Plex Sans"/>
                <a:sym typeface="IBM Plex Sans"/>
              </a:rPr>
              <a:t>3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861670" y="396878"/>
            <a:ext cx="5356223" cy="6299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77"/>
              </a:lnSpc>
            </a:pPr>
            <a:r>
              <a:rPr lang="en-US" b="true" sz="3698" spc="-81">
                <a:solidFill>
                  <a:srgbClr val="000000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EXECUTIVE SUMMARY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164031" y="4914738"/>
            <a:ext cx="3208830" cy="1249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62"/>
              </a:lnSpc>
            </a:pPr>
            <a:r>
              <a:rPr lang="en-US" sz="1403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Exploratory Data Analysis:</a:t>
            </a:r>
          </a:p>
          <a:p>
            <a:pPr algn="l">
              <a:lnSpc>
                <a:spcPts val="1968"/>
              </a:lnSpc>
            </a:pPr>
            <a:r>
              <a:rPr lang="en-US" sz="1406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• Launch success has improved over time • </a:t>
            </a:r>
          </a:p>
          <a:p>
            <a:pPr algn="l">
              <a:lnSpc>
                <a:spcPts val="3362"/>
              </a:lnSpc>
            </a:pPr>
            <a:r>
              <a:rPr lang="en-US" sz="1403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KSC LC-39A has the highest success rate </a:t>
            </a:r>
          </a:p>
          <a:p>
            <a:pPr algn="l">
              <a:lnSpc>
                <a:spcPts val="701"/>
              </a:lnSpc>
            </a:pPr>
            <a:r>
              <a:rPr lang="en-US" sz="1403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among landing sites • Orbits ES -L1, GEO, </a:t>
            </a:r>
          </a:p>
          <a:p>
            <a:pPr algn="l">
              <a:lnSpc>
                <a:spcPts val="2657"/>
              </a:lnSpc>
            </a:pPr>
            <a:r>
              <a:rPr lang="en-US" sz="1403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HEO, and SSO have a 100% success rate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64031" y="1748495"/>
            <a:ext cx="8602828" cy="27944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79"/>
              </a:lnSpc>
            </a:pPr>
            <a:r>
              <a:rPr lang="en-US" sz="1403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The research attempts to identify the factors for a successful rocket landing. To make this determination, the following methodologies where used: • Collect data using SpaceX REST API and web scraping techniques • Wrangle data to create success/fail outcome variable • Explore data with data visualization techniques, considering the following factors: payload, launch site, flight number and yearly trend • Analyze the data with SQL, calculating the following statistics: total payload, payload range for successful launches, and total # of successful and failed outcomes • Explore launch site success rates and proximity to geographical markers • Visualize the launch sites with the most success and successful payload ranges • Build Models to predict landing outcomes using logistic regression, support vector machine (SVM), decision tree </a:t>
            </a:r>
          </a:p>
          <a:p>
            <a:pPr algn="l">
              <a:lnSpc>
                <a:spcPts val="1968"/>
              </a:lnSpc>
            </a:pPr>
            <a:r>
              <a:rPr lang="en-US" sz="1406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and K -nearest neighbor (KNN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719954" y="5283032"/>
            <a:ext cx="3310109" cy="10873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</a:pPr>
            <a:r>
              <a:rPr lang="en-US" sz="1403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Visualization/Analytics: • Most launch sites are near the equator, and all are close to the coast Predictive Analytics: • All models performed similarly on the test set. The decision tree</a:t>
            </a: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2192000" cy="6858000"/>
          </a:xfrm>
          <a:custGeom>
            <a:avLst/>
            <a:gdLst/>
            <a:ahLst/>
            <a:cxnLst/>
            <a:rect r="r" b="b" t="t" l="l"/>
            <a:pathLst>
              <a:path h="6858000" w="12192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1122409" y="6079312"/>
            <a:ext cx="249545" cy="268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4"/>
              </a:lnSpc>
            </a:pPr>
            <a:r>
              <a:rPr lang="en-US" sz="1596" spc="-35">
                <a:solidFill>
                  <a:srgbClr val="1C7DDB"/>
                </a:solidFill>
                <a:latin typeface="IBM Plex Sans"/>
                <a:ea typeface="IBM Plex Sans"/>
                <a:cs typeface="IBM Plex Sans"/>
                <a:sym typeface="IBM Plex Sans"/>
              </a:rPr>
              <a:t>30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861670" y="1565939"/>
            <a:ext cx="108814" cy="6642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2400" spc="-19">
                <a:solidFill>
                  <a:srgbClr val="000000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•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61670" y="2476148"/>
            <a:ext cx="108814" cy="6642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2400" spc="-19">
                <a:solidFill>
                  <a:srgbClr val="292929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•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61670" y="3562760"/>
            <a:ext cx="108814" cy="6642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2400" spc="-19">
                <a:solidFill>
                  <a:srgbClr val="000000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•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61670" y="4472845"/>
            <a:ext cx="108814" cy="6642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2400" spc="-19">
                <a:solidFill>
                  <a:srgbClr val="292929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•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90270" y="3863978"/>
            <a:ext cx="8410985" cy="1298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82"/>
              </a:lnSpc>
            </a:pPr>
            <a:r>
              <a:rPr lang="en-US" sz="24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select count("Mission_Outcome") as "Successful Missions" from SPACEXTABLE where Mission_Outcome like 'Success%’</a:t>
            </a:r>
          </a:p>
          <a:p>
            <a:pPr algn="l">
              <a:lnSpc>
                <a:spcPts val="5685"/>
              </a:lnSpc>
            </a:pPr>
            <a:r>
              <a:rPr lang="en-US" sz="2400">
                <a:solidFill>
                  <a:srgbClr val="292929"/>
                </a:solidFill>
                <a:latin typeface="Calibri (MS)"/>
                <a:ea typeface="Calibri (MS)"/>
                <a:cs typeface="Calibri (MS)"/>
                <a:sym typeface="Calibri (MS)"/>
              </a:rPr>
              <a:t>Splits mission outcomes to exclude failures and group all Successes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90270" y="1867157"/>
            <a:ext cx="9475175" cy="12988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9"/>
              </a:lnSpc>
            </a:pPr>
            <a:r>
              <a:rPr lang="en-US" sz="24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select "Mission_Outcome", count("Mission_Outcome") from SPACEXTABLE group by "Mission_Outcome“</a:t>
            </a:r>
          </a:p>
          <a:p>
            <a:pPr algn="l">
              <a:lnSpc>
                <a:spcPts val="5695"/>
              </a:lnSpc>
            </a:pPr>
            <a:r>
              <a:rPr lang="en-US" sz="2400">
                <a:solidFill>
                  <a:srgbClr val="292929"/>
                </a:solidFill>
                <a:latin typeface="Calibri (MS)"/>
                <a:ea typeface="Calibri (MS)"/>
                <a:cs typeface="Calibri (MS)"/>
                <a:sym typeface="Calibri (MS)"/>
              </a:rPr>
              <a:t>Calculates total number of mission outcomes (successful and failures)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61670" y="453981"/>
            <a:ext cx="9951939" cy="5323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37"/>
              </a:lnSpc>
            </a:pPr>
            <a:r>
              <a:rPr lang="en-US" sz="3098" spc="-65">
                <a:solidFill>
                  <a:srgbClr val="0B49CB"/>
                </a:solidFill>
                <a:latin typeface="IBM Plex Sans"/>
                <a:ea typeface="IBM Plex Sans"/>
                <a:cs typeface="IBM Plex Sans"/>
                <a:sym typeface="IBM Plex Sans"/>
              </a:rPr>
              <a:t>Total Number of Successful and FailureMission Outcomes</a:t>
            </a: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2192000" cy="6858000"/>
          </a:xfrm>
          <a:custGeom>
            <a:avLst/>
            <a:gdLst/>
            <a:ahLst/>
            <a:cxnLst/>
            <a:rect r="r" b="b" t="t" l="l"/>
            <a:pathLst>
              <a:path h="6858000" w="12192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1122409" y="6079312"/>
            <a:ext cx="249545" cy="268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4"/>
              </a:lnSpc>
            </a:pPr>
            <a:r>
              <a:rPr lang="en-US" sz="1596" spc="-35">
                <a:solidFill>
                  <a:srgbClr val="1C7DDB"/>
                </a:solidFill>
                <a:latin typeface="IBM Plex Sans"/>
                <a:ea typeface="IBM Plex Sans"/>
                <a:cs typeface="IBM Plex Sans"/>
                <a:sym typeface="IBM Plex Sans"/>
              </a:rPr>
              <a:t>31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861670" y="3643151"/>
            <a:ext cx="108814" cy="4070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spc="-19">
                <a:solidFill>
                  <a:srgbClr val="292929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•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90270" y="3639569"/>
            <a:ext cx="6260516" cy="4362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292929"/>
                </a:solidFill>
                <a:latin typeface="Calibri (MS)"/>
                <a:ea typeface="Calibri (MS)"/>
                <a:cs typeface="Calibri (MS)"/>
                <a:sym typeface="Calibri (MS)"/>
              </a:rPr>
              <a:t>Lists names of booster which carried max payload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61670" y="1832639"/>
            <a:ext cx="9536792" cy="4097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9"/>
              </a:lnSpc>
            </a:pPr>
            <a:r>
              <a:rPr lang="en-US" sz="2400">
                <a:solidFill>
                  <a:srgbClr val="292929"/>
                </a:solidFill>
                <a:latin typeface="Calibri (MS)"/>
                <a:ea typeface="Calibri (MS)"/>
                <a:cs typeface="Calibri (MS)"/>
                <a:sym typeface="Calibri (MS)"/>
              </a:rPr>
              <a:t>•%sql select BOOSTER_VERSION as boosterversion from SPACEXTBL where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90270" y="2232917"/>
            <a:ext cx="8205168" cy="7544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9"/>
              </a:lnSpc>
            </a:pPr>
            <a:r>
              <a:rPr lang="en-US" sz="2400">
                <a:solidFill>
                  <a:srgbClr val="292929"/>
                </a:solidFill>
                <a:latin typeface="Calibri (MS)"/>
                <a:ea typeface="Calibri (MS)"/>
                <a:cs typeface="Calibri (MS)"/>
                <a:sym typeface="Calibri (MS)"/>
              </a:rPr>
              <a:t>PAYLOAD_MASS__KG_=(select max(PAYLOAD_MASS__KG_) from </a:t>
            </a:r>
          </a:p>
          <a:p>
            <a:pPr algn="l">
              <a:lnSpc>
                <a:spcPts val="3363"/>
              </a:lnSpc>
            </a:pPr>
            <a:r>
              <a:rPr lang="en-US" sz="2402">
                <a:solidFill>
                  <a:srgbClr val="292929"/>
                </a:solidFill>
                <a:latin typeface="Calibri (MS)"/>
                <a:ea typeface="Calibri (MS)"/>
                <a:cs typeface="Calibri (MS)"/>
                <a:sym typeface="Calibri (MS)"/>
              </a:rPr>
              <a:t>SPACEXTBL);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61670" y="396907"/>
            <a:ext cx="7250220" cy="6221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74"/>
              </a:lnSpc>
            </a:pPr>
            <a:r>
              <a:rPr lang="en-US" sz="3695" spc="-81">
                <a:solidFill>
                  <a:srgbClr val="0B49CB"/>
                </a:solidFill>
                <a:latin typeface="IBM Plex Sans"/>
                <a:ea typeface="IBM Plex Sans"/>
                <a:cs typeface="IBM Plex Sans"/>
                <a:sym typeface="IBM Plex Sans"/>
              </a:rPr>
              <a:t>Boosters Carried MaximumPayload</a:t>
            </a:r>
          </a:p>
        </p:txBody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2192000" cy="6858000"/>
          </a:xfrm>
          <a:custGeom>
            <a:avLst/>
            <a:gdLst/>
            <a:ahLst/>
            <a:cxnLst/>
            <a:rect r="r" b="b" t="t" l="l"/>
            <a:pathLst>
              <a:path h="6858000" w="12192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1122409" y="6079312"/>
            <a:ext cx="249545" cy="268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4"/>
              </a:lnSpc>
            </a:pPr>
            <a:r>
              <a:rPr lang="en-US" sz="1596" spc="-35">
                <a:solidFill>
                  <a:srgbClr val="1C7DDB"/>
                </a:solidFill>
                <a:latin typeface="IBM Plex Sans"/>
                <a:ea typeface="IBM Plex Sans"/>
                <a:cs typeface="IBM Plex Sans"/>
                <a:sym typeface="IBM Plex Sans"/>
              </a:rPr>
              <a:t>32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861670" y="1832639"/>
            <a:ext cx="9771412" cy="4097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7"/>
              </a:lnSpc>
            </a:pPr>
            <a:r>
              <a:rPr lang="en-US" sz="24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•select substr(Date, 6, 2) as month, "Landing_Outcome" , "Booster_Version"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90270" y="2232917"/>
            <a:ext cx="9105262" cy="7544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7"/>
              </a:lnSpc>
            </a:pPr>
            <a:r>
              <a:rPr lang="en-US" sz="24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, "Launch_Site" from SPACEXTABLE where (substr(Date, 0, 5)='2015' and "Landing_Outcome" like 'Failure (Drone Ship)’)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61670" y="2841908"/>
            <a:ext cx="9272216" cy="6764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97"/>
              </a:lnSpc>
            </a:pPr>
            <a:r>
              <a:rPr lang="en-US" sz="2400">
                <a:solidFill>
                  <a:srgbClr val="292929"/>
                </a:solidFill>
                <a:latin typeface="Calibri (MS)"/>
                <a:ea typeface="Calibri (MS)"/>
                <a:cs typeface="Calibri (MS)"/>
                <a:sym typeface="Calibri (MS)"/>
              </a:rPr>
              <a:t>•Lists failed landing_outcomes in droneship, booster version, launch site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90270" y="3661286"/>
            <a:ext cx="1839258" cy="2362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00"/>
              </a:lnSpc>
            </a:pPr>
            <a:r>
              <a:rPr lang="en-US" sz="2400">
                <a:solidFill>
                  <a:srgbClr val="292929"/>
                </a:solidFill>
                <a:latin typeface="Calibri (MS)"/>
                <a:ea typeface="Calibri (MS)"/>
                <a:cs typeface="Calibri (MS)"/>
                <a:sym typeface="Calibri (MS)"/>
              </a:rPr>
              <a:t>names in 2015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61670" y="3713350"/>
            <a:ext cx="9782451" cy="7149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06"/>
              </a:lnSpc>
            </a:pPr>
            <a:r>
              <a:rPr lang="en-US" sz="2402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•Sqllite syntax requires that we use substr(Date, 6, 2) to look for months and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90270" y="4571362"/>
            <a:ext cx="4356306" cy="2362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00"/>
              </a:lnSpc>
            </a:pPr>
            <a:r>
              <a:rPr lang="en-US" sz="24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substr(Date, 0, 5) to look for years.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61670" y="396907"/>
            <a:ext cx="4531176" cy="6221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74"/>
              </a:lnSpc>
            </a:pPr>
            <a:r>
              <a:rPr lang="en-US" sz="3695" spc="-81">
                <a:solidFill>
                  <a:srgbClr val="0B49CB"/>
                </a:solidFill>
                <a:latin typeface="IBM Plex Sans"/>
                <a:ea typeface="IBM Plex Sans"/>
                <a:cs typeface="IBM Plex Sans"/>
                <a:sym typeface="IBM Plex Sans"/>
              </a:rPr>
              <a:t>2015 Launch Records</a:t>
            </a:r>
          </a:p>
        </p:txBody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2192000" cy="6858000"/>
          </a:xfrm>
          <a:custGeom>
            <a:avLst/>
            <a:gdLst/>
            <a:ahLst/>
            <a:cxnLst/>
            <a:rect r="r" b="b" t="t" l="l"/>
            <a:pathLst>
              <a:path h="6858000" w="12192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1122409" y="6079312"/>
            <a:ext cx="249545" cy="268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4"/>
              </a:lnSpc>
            </a:pPr>
            <a:r>
              <a:rPr lang="en-US" sz="1596" spc="-35">
                <a:solidFill>
                  <a:srgbClr val="1C7DDB"/>
                </a:solidFill>
                <a:latin typeface="IBM Plex Sans"/>
                <a:ea typeface="IBM Plex Sans"/>
                <a:cs typeface="IBM Plex Sans"/>
                <a:sym typeface="IBM Plex Sans"/>
              </a:rPr>
              <a:t>33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861670" y="1832639"/>
            <a:ext cx="9078478" cy="4097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7"/>
              </a:lnSpc>
            </a:pPr>
            <a:r>
              <a:rPr lang="en-US" sz="24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•To rank the count of landing outcomes (such as Failure (drone ship) or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90270" y="2232917"/>
            <a:ext cx="9113291" cy="7544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7"/>
              </a:lnSpc>
            </a:pPr>
            <a:r>
              <a:rPr lang="en-US" sz="24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Success (ground pad)) between the date 2010-06-04 and 2017-03-20, in descending order, use the sql query: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61670" y="2841908"/>
            <a:ext cx="9360122" cy="6764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97"/>
              </a:lnSpc>
            </a:pPr>
            <a:r>
              <a:rPr lang="en-US" sz="24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•select "Landing_Outcome", count(*) as Count from SPACEXTABLE where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90270" y="3661286"/>
            <a:ext cx="7053034" cy="6019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00"/>
              </a:lnSpc>
            </a:pPr>
            <a:r>
              <a:rPr lang="en-US" sz="24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(Date &gt; '2010-06-04' and Date &lt; '2017-03-20') Group By </a:t>
            </a:r>
          </a:p>
          <a:p>
            <a:pPr algn="l">
              <a:lnSpc>
                <a:spcPts val="4559"/>
              </a:lnSpc>
            </a:pPr>
            <a:r>
              <a:rPr lang="en-US" sz="24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"Landing_Outcome" Order By Count DESC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61670" y="4270153"/>
            <a:ext cx="9741875" cy="5240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12"/>
              </a:lnSpc>
            </a:pPr>
            <a:r>
              <a:rPr lang="en-US" sz="24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•Ranks landing outcome counts between dates 2010-06-04 and 2017-03-20,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90270" y="4889497"/>
            <a:ext cx="2503027" cy="283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47"/>
              </a:lnSpc>
            </a:pPr>
            <a:r>
              <a:rPr lang="en-US" sz="24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in descending order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61670" y="4987976"/>
            <a:ext cx="9341225" cy="7145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24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•We can group records by Landing_Outcome and then calculate the total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90270" y="5845207"/>
            <a:ext cx="9544193" cy="9683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01"/>
              </a:lnSpc>
            </a:pPr>
            <a:r>
              <a:rPr lang="en-US" sz="2402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counts in each group using count(*), renaming the column ”Count.”, order </a:t>
            </a:r>
          </a:p>
          <a:p>
            <a:pPr algn="l">
              <a:lnSpc>
                <a:spcPts val="4567"/>
              </a:lnSpc>
            </a:pPr>
            <a:r>
              <a:rPr lang="en-US" sz="24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the results by the new column “Count” in descending order using “order by </a:t>
            </a:r>
          </a:p>
          <a:p>
            <a:pPr algn="l">
              <a:lnSpc>
                <a:spcPts val="1200"/>
              </a:lnSpc>
            </a:pPr>
            <a:r>
              <a:rPr lang="en-US" sz="24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Count desc"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61670" y="491957"/>
            <a:ext cx="10092461" cy="4773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4"/>
              </a:lnSpc>
            </a:pPr>
            <a:r>
              <a:rPr lang="en-US" sz="2795" spc="-58">
                <a:solidFill>
                  <a:srgbClr val="0B49CB"/>
                </a:solidFill>
                <a:latin typeface="IBM Plex Sans"/>
                <a:ea typeface="IBM Plex Sans"/>
                <a:cs typeface="IBM Plex Sans"/>
                <a:sym typeface="IBM Plex Sans"/>
              </a:rPr>
              <a:t>Rank Landing Outcomes Between 2010-06-04 and 2017-03-20</a:t>
            </a:r>
          </a:p>
        </p:txBody>
      </p: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2192000" cy="6858000"/>
          </a:xfrm>
          <a:custGeom>
            <a:avLst/>
            <a:gdLst/>
            <a:ahLst/>
            <a:cxnLst/>
            <a:rect r="r" b="b" t="t" l="l"/>
            <a:pathLst>
              <a:path h="6858000" w="12192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97966" y="2529697"/>
            <a:ext cx="1058304" cy="369332"/>
          </a:xfrm>
          <a:custGeom>
            <a:avLst/>
            <a:gdLst/>
            <a:ahLst/>
            <a:cxnLst/>
            <a:rect r="r" b="b" t="t" l="l"/>
            <a:pathLst>
              <a:path h="369332" w="1058304">
                <a:moveTo>
                  <a:pt x="0" y="0"/>
                </a:moveTo>
                <a:lnTo>
                  <a:pt x="1058304" y="0"/>
                </a:lnTo>
                <a:lnTo>
                  <a:pt x="1058304" y="369332"/>
                </a:lnTo>
                <a:lnTo>
                  <a:pt x="0" y="3693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889406" y="2524763"/>
            <a:ext cx="870433" cy="3390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Section 3</a:t>
            </a:r>
          </a:p>
        </p:txBody>
      </p: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2192000" cy="6858000"/>
          </a:xfrm>
          <a:custGeom>
            <a:avLst/>
            <a:gdLst/>
            <a:ahLst/>
            <a:cxnLst/>
            <a:rect r="r" b="b" t="t" l="l"/>
            <a:pathLst>
              <a:path h="6858000" w="12192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34565" y="225352"/>
            <a:ext cx="10888475" cy="5800220"/>
          </a:xfrm>
          <a:custGeom>
            <a:avLst/>
            <a:gdLst/>
            <a:ahLst/>
            <a:cxnLst/>
            <a:rect r="r" b="b" t="t" l="l"/>
            <a:pathLst>
              <a:path h="5800220" w="10888475">
                <a:moveTo>
                  <a:pt x="0" y="0"/>
                </a:moveTo>
                <a:lnTo>
                  <a:pt x="10888475" y="0"/>
                </a:lnTo>
                <a:lnTo>
                  <a:pt x="10888475" y="5800220"/>
                </a:lnTo>
                <a:lnTo>
                  <a:pt x="0" y="58002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1122409" y="6079312"/>
            <a:ext cx="249545" cy="268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4"/>
              </a:lnSpc>
            </a:pPr>
            <a:r>
              <a:rPr lang="en-US" sz="1596" spc="-35">
                <a:solidFill>
                  <a:srgbClr val="1C7DDB"/>
                </a:solidFill>
                <a:latin typeface="IBM Plex Sans"/>
                <a:ea typeface="IBM Plex Sans"/>
                <a:cs typeface="IBM Plex Sans"/>
                <a:sym typeface="IBM Plex Sans"/>
              </a:rPr>
              <a:t>35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61670" y="2861643"/>
            <a:ext cx="99565" cy="3669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4"/>
              </a:lnSpc>
            </a:pPr>
            <a:r>
              <a:rPr lang="en-US" sz="2195" spc="-17">
                <a:solidFill>
                  <a:srgbClr val="292929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•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61670" y="4222833"/>
            <a:ext cx="99565" cy="3669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4"/>
              </a:lnSpc>
            </a:pPr>
            <a:r>
              <a:rPr lang="en-US" sz="2195" spc="-17">
                <a:solidFill>
                  <a:srgbClr val="292929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•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90270" y="4225319"/>
            <a:ext cx="7613552" cy="3681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4"/>
              </a:lnSpc>
            </a:pPr>
            <a:r>
              <a:rPr lang="en-US" sz="2195" spc="-48">
                <a:solidFill>
                  <a:srgbClr val="292929"/>
                </a:solidFill>
                <a:latin typeface="IBM Plex Sans"/>
                <a:ea typeface="IBM Plex Sans"/>
                <a:cs typeface="IBM Plex Sans"/>
                <a:sym typeface="IBM Plex Sans"/>
              </a:rPr>
              <a:t>Explain the important elements and findings on the screenshot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61670" y="1834086"/>
            <a:ext cx="8283092" cy="3722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4"/>
              </a:lnSpc>
            </a:pPr>
            <a:r>
              <a:rPr lang="en-US" sz="2195" spc="-48">
                <a:solidFill>
                  <a:srgbClr val="292929"/>
                </a:solidFill>
                <a:latin typeface="IBM Plex Sans"/>
                <a:ea typeface="IBM Plex Sans"/>
                <a:cs typeface="IBM Plex Sans"/>
                <a:sym typeface="IBM Plex Sans"/>
              </a:rPr>
              <a:t>•Replace &lt;Folium map screenshot 1&gt; title with an appropriate title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90270" y="2902229"/>
            <a:ext cx="9286799" cy="6637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28"/>
              </a:lnSpc>
            </a:pPr>
            <a:r>
              <a:rPr lang="en-US" sz="2195" spc="-48">
                <a:solidFill>
                  <a:srgbClr val="292929"/>
                </a:solidFill>
                <a:latin typeface="IBM Plex Sans"/>
                <a:ea typeface="IBM Plex Sans"/>
                <a:cs typeface="IBM Plex Sans"/>
                <a:sym typeface="IBM Plex Sans"/>
              </a:rPr>
              <a:t>Explore the generated folium map and make a proper screenshot to include all launch sites’ location markers on a global map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61670" y="396907"/>
            <a:ext cx="5861704" cy="6221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74"/>
              </a:lnSpc>
            </a:pPr>
            <a:r>
              <a:rPr lang="en-US" sz="3695" spc="-81">
                <a:solidFill>
                  <a:srgbClr val="0B49CB"/>
                </a:solidFill>
                <a:latin typeface="IBM Plex Sans"/>
                <a:ea typeface="IBM Plex Sans"/>
                <a:cs typeface="IBM Plex Sans"/>
                <a:sym typeface="IBM Plex Sans"/>
              </a:rPr>
              <a:t>&lt;Folium Map Screenshot 1&gt;</a:t>
            </a:r>
          </a:p>
        </p:txBody>
      </p:sp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2192000" cy="6858000"/>
          </a:xfrm>
          <a:custGeom>
            <a:avLst/>
            <a:gdLst/>
            <a:ahLst/>
            <a:cxnLst/>
            <a:rect r="r" b="b" t="t" l="l"/>
            <a:pathLst>
              <a:path h="6858000" w="12192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38"/>
            <a:ext cx="12192000" cy="6104763"/>
          </a:xfrm>
          <a:custGeom>
            <a:avLst/>
            <a:gdLst/>
            <a:ahLst/>
            <a:cxnLst/>
            <a:rect r="r" b="b" t="t" l="l"/>
            <a:pathLst>
              <a:path h="6104763" w="12192000">
                <a:moveTo>
                  <a:pt x="0" y="0"/>
                </a:moveTo>
                <a:lnTo>
                  <a:pt x="12192000" y="0"/>
                </a:lnTo>
                <a:lnTo>
                  <a:pt x="12192000" y="6104763"/>
                </a:lnTo>
                <a:lnTo>
                  <a:pt x="0" y="61047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1122409" y="6079312"/>
            <a:ext cx="249545" cy="268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4"/>
              </a:lnSpc>
            </a:pPr>
            <a:r>
              <a:rPr lang="en-US" sz="1596" spc="-35">
                <a:solidFill>
                  <a:srgbClr val="1C7DDB"/>
                </a:solidFill>
                <a:latin typeface="IBM Plex Sans"/>
                <a:ea typeface="IBM Plex Sans"/>
                <a:cs typeface="IBM Plex Sans"/>
                <a:sym typeface="IBM Plex Sans"/>
              </a:rPr>
              <a:t>36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61670" y="2861643"/>
            <a:ext cx="99565" cy="3669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4"/>
              </a:lnSpc>
            </a:pPr>
            <a:r>
              <a:rPr lang="en-US" sz="2195" spc="-17">
                <a:solidFill>
                  <a:srgbClr val="292929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•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61670" y="4222833"/>
            <a:ext cx="99565" cy="3669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4"/>
              </a:lnSpc>
            </a:pPr>
            <a:r>
              <a:rPr lang="en-US" sz="2195" spc="-17">
                <a:solidFill>
                  <a:srgbClr val="292929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•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90270" y="4225319"/>
            <a:ext cx="7613552" cy="3681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4"/>
              </a:lnSpc>
            </a:pPr>
            <a:r>
              <a:rPr lang="en-US" sz="2195" spc="-48">
                <a:solidFill>
                  <a:srgbClr val="292929"/>
                </a:solidFill>
                <a:latin typeface="IBM Plex Sans"/>
                <a:ea typeface="IBM Plex Sans"/>
                <a:cs typeface="IBM Plex Sans"/>
                <a:sym typeface="IBM Plex Sans"/>
              </a:rPr>
              <a:t>Explain the important elements and findings on the screenshot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61670" y="1834086"/>
            <a:ext cx="8283092" cy="3722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4"/>
              </a:lnSpc>
            </a:pPr>
            <a:r>
              <a:rPr lang="en-US" sz="2195" spc="-48">
                <a:solidFill>
                  <a:srgbClr val="292929"/>
                </a:solidFill>
                <a:latin typeface="IBM Plex Sans"/>
                <a:ea typeface="IBM Plex Sans"/>
                <a:cs typeface="IBM Plex Sans"/>
                <a:sym typeface="IBM Plex Sans"/>
              </a:rPr>
              <a:t>•Replace &lt;Folium map screenshot 2&gt; title with an appropriate title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90270" y="2902229"/>
            <a:ext cx="8911114" cy="6653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39"/>
              </a:lnSpc>
            </a:pPr>
            <a:r>
              <a:rPr lang="en-US" sz="2195" spc="-48">
                <a:solidFill>
                  <a:srgbClr val="292929"/>
                </a:solidFill>
                <a:latin typeface="IBM Plex Sans"/>
                <a:ea typeface="IBM Plex Sans"/>
                <a:cs typeface="IBM Plex Sans"/>
                <a:sym typeface="IBM Plex Sans"/>
              </a:rPr>
              <a:t>Explore the folium map and make a proper screenshot to show the color- labeled launch outcomes on the map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61670" y="396907"/>
            <a:ext cx="5861704" cy="6221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74"/>
              </a:lnSpc>
            </a:pPr>
            <a:r>
              <a:rPr lang="en-US" sz="3695" spc="-81">
                <a:solidFill>
                  <a:srgbClr val="0B49CB"/>
                </a:solidFill>
                <a:latin typeface="IBM Plex Sans"/>
                <a:ea typeface="IBM Plex Sans"/>
                <a:cs typeface="IBM Plex Sans"/>
                <a:sym typeface="IBM Plex Sans"/>
              </a:rPr>
              <a:t>&lt;Folium Map Screenshot 2&gt;</a:t>
            </a:r>
          </a:p>
        </p:txBody>
      </p:sp>
    </p:spTree>
  </p:cSld>
  <p:clrMapOvr>
    <a:masterClrMapping/>
  </p:clrMapOvr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2192000" cy="6858000"/>
          </a:xfrm>
          <a:custGeom>
            <a:avLst/>
            <a:gdLst/>
            <a:ahLst/>
            <a:cxnLst/>
            <a:rect r="r" b="b" t="t" l="l"/>
            <a:pathLst>
              <a:path h="6858000" w="12192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10"/>
            <a:ext cx="12192000" cy="5894956"/>
          </a:xfrm>
          <a:custGeom>
            <a:avLst/>
            <a:gdLst/>
            <a:ahLst/>
            <a:cxnLst/>
            <a:rect r="r" b="b" t="t" l="l"/>
            <a:pathLst>
              <a:path h="5894956" w="12192000">
                <a:moveTo>
                  <a:pt x="0" y="0"/>
                </a:moveTo>
                <a:lnTo>
                  <a:pt x="12192000" y="0"/>
                </a:lnTo>
                <a:lnTo>
                  <a:pt x="12192000" y="5894955"/>
                </a:lnTo>
                <a:lnTo>
                  <a:pt x="0" y="58949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014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1122409" y="6079312"/>
            <a:ext cx="249545" cy="268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4"/>
              </a:lnSpc>
            </a:pPr>
            <a:r>
              <a:rPr lang="en-US" sz="1596" spc="-35">
                <a:solidFill>
                  <a:srgbClr val="1C7DDB"/>
                </a:solidFill>
                <a:latin typeface="IBM Plex Sans"/>
                <a:ea typeface="IBM Plex Sans"/>
                <a:cs typeface="IBM Plex Sans"/>
                <a:sym typeface="IBM Plex Sans"/>
              </a:rPr>
              <a:t>37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61670" y="2726646"/>
            <a:ext cx="99565" cy="3669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4"/>
              </a:lnSpc>
            </a:pPr>
            <a:r>
              <a:rPr lang="en-US" sz="2195" spc="-17">
                <a:solidFill>
                  <a:srgbClr val="292929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•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61670" y="4423105"/>
            <a:ext cx="99565" cy="3669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4"/>
              </a:lnSpc>
            </a:pPr>
            <a:r>
              <a:rPr lang="en-US" sz="2195" spc="-17">
                <a:solidFill>
                  <a:srgbClr val="292929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•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90270" y="4258094"/>
            <a:ext cx="7613552" cy="3681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4"/>
              </a:lnSpc>
            </a:pPr>
            <a:r>
              <a:rPr lang="en-US" sz="2195" spc="-48">
                <a:solidFill>
                  <a:srgbClr val="292929"/>
                </a:solidFill>
                <a:latin typeface="IBM Plex Sans"/>
                <a:ea typeface="IBM Plex Sans"/>
                <a:cs typeface="IBM Plex Sans"/>
                <a:sym typeface="IBM Plex Sans"/>
              </a:rPr>
              <a:t>Explain the important elements and findings on the screenshot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90270" y="2767232"/>
            <a:ext cx="7879242" cy="10005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39"/>
              </a:lnSpc>
            </a:pPr>
            <a:r>
              <a:rPr lang="en-US" sz="2195" spc="-48">
                <a:solidFill>
                  <a:srgbClr val="292929"/>
                </a:solidFill>
                <a:latin typeface="IBM Plex Sans"/>
                <a:ea typeface="IBM Plex Sans"/>
                <a:cs typeface="IBM Plex Sans"/>
                <a:sym typeface="IBM Plex Sans"/>
              </a:rPr>
              <a:t>Explore the generated folium map and show the screenshot of a selected launch site to its proximities such as railway, highway, coastline, with distance calculated and displayed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61670" y="1699089"/>
            <a:ext cx="8283092" cy="3722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4"/>
              </a:lnSpc>
            </a:pPr>
            <a:r>
              <a:rPr lang="en-US" sz="2195" spc="-48">
                <a:solidFill>
                  <a:srgbClr val="292929"/>
                </a:solidFill>
                <a:latin typeface="IBM Plex Sans"/>
                <a:ea typeface="IBM Plex Sans"/>
                <a:cs typeface="IBM Plex Sans"/>
                <a:sym typeface="IBM Plex Sans"/>
              </a:rPr>
              <a:t>•Replace &lt;Folium map screenshot 3&gt; title with an appropriate title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61670" y="396907"/>
            <a:ext cx="5861704" cy="6221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74"/>
              </a:lnSpc>
            </a:pPr>
            <a:r>
              <a:rPr lang="en-US" sz="3695" spc="-81">
                <a:solidFill>
                  <a:srgbClr val="0B49CB"/>
                </a:solidFill>
                <a:latin typeface="IBM Plex Sans"/>
                <a:ea typeface="IBM Plex Sans"/>
                <a:cs typeface="IBM Plex Sans"/>
                <a:sym typeface="IBM Plex Sans"/>
              </a:rPr>
              <a:t>&lt;Folium Map Screenshot 3&gt;</a:t>
            </a:r>
          </a:p>
        </p:txBody>
      </p:sp>
    </p:spTree>
  </p:cSld>
  <p:clrMapOvr>
    <a:masterClrMapping/>
  </p:clrMapOvr>
</p:sld>
</file>

<file path=ppt/slides/slide3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2192000" cy="6858000"/>
          </a:xfrm>
          <a:custGeom>
            <a:avLst/>
            <a:gdLst/>
            <a:ahLst/>
            <a:cxnLst/>
            <a:rect r="r" b="b" t="t" l="l"/>
            <a:pathLst>
              <a:path h="6858000" w="12192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97966" y="2529697"/>
            <a:ext cx="1058304" cy="369332"/>
          </a:xfrm>
          <a:custGeom>
            <a:avLst/>
            <a:gdLst/>
            <a:ahLst/>
            <a:cxnLst/>
            <a:rect r="r" b="b" t="t" l="l"/>
            <a:pathLst>
              <a:path h="369332" w="1058304">
                <a:moveTo>
                  <a:pt x="0" y="0"/>
                </a:moveTo>
                <a:lnTo>
                  <a:pt x="1058304" y="0"/>
                </a:lnTo>
                <a:lnTo>
                  <a:pt x="1058304" y="369332"/>
                </a:lnTo>
                <a:lnTo>
                  <a:pt x="0" y="3693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889406" y="2524763"/>
            <a:ext cx="870433" cy="3390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Section 4</a:t>
            </a:r>
          </a:p>
        </p:txBody>
      </p:sp>
    </p:spTree>
  </p:cSld>
  <p:clrMapOvr>
    <a:masterClrMapping/>
  </p:clrMapOvr>
</p:sld>
</file>

<file path=ppt/slides/slide3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2192000" cy="6858000"/>
          </a:xfrm>
          <a:custGeom>
            <a:avLst/>
            <a:gdLst/>
            <a:ahLst/>
            <a:cxnLst/>
            <a:rect r="r" b="b" t="t" l="l"/>
            <a:pathLst>
              <a:path h="6858000" w="12192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92888"/>
            <a:ext cx="12192000" cy="5932675"/>
          </a:xfrm>
          <a:custGeom>
            <a:avLst/>
            <a:gdLst/>
            <a:ahLst/>
            <a:cxnLst/>
            <a:rect r="r" b="b" t="t" l="l"/>
            <a:pathLst>
              <a:path h="5932675" w="12192000">
                <a:moveTo>
                  <a:pt x="0" y="0"/>
                </a:moveTo>
                <a:lnTo>
                  <a:pt x="12192000" y="0"/>
                </a:lnTo>
                <a:lnTo>
                  <a:pt x="12192000" y="5932675"/>
                </a:lnTo>
                <a:lnTo>
                  <a:pt x="0" y="593267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1122409" y="6079312"/>
            <a:ext cx="249545" cy="268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4"/>
              </a:lnSpc>
            </a:pPr>
            <a:r>
              <a:rPr lang="en-US" sz="1596" spc="-35">
                <a:solidFill>
                  <a:srgbClr val="1C7DDB"/>
                </a:solidFill>
                <a:latin typeface="IBM Plex Sans"/>
                <a:ea typeface="IBM Plex Sans"/>
                <a:cs typeface="IBM Plex Sans"/>
                <a:sym typeface="IBM Plex Sans"/>
              </a:rPr>
              <a:t>39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61670" y="1834086"/>
            <a:ext cx="99565" cy="3669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4"/>
              </a:lnSpc>
            </a:pPr>
            <a:r>
              <a:rPr lang="en-US" sz="2195" spc="-17">
                <a:solidFill>
                  <a:srgbClr val="292929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•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61670" y="2861643"/>
            <a:ext cx="99565" cy="3669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4"/>
              </a:lnSpc>
            </a:pPr>
            <a:r>
              <a:rPr lang="en-US" sz="2195" spc="-17">
                <a:solidFill>
                  <a:srgbClr val="292929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•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61670" y="3887295"/>
            <a:ext cx="99565" cy="3669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4"/>
              </a:lnSpc>
            </a:pPr>
            <a:r>
              <a:rPr lang="en-US" sz="2195" spc="-17">
                <a:solidFill>
                  <a:srgbClr val="292929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•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90270" y="3889781"/>
            <a:ext cx="7613552" cy="3681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4"/>
              </a:lnSpc>
            </a:pPr>
            <a:r>
              <a:rPr lang="en-US" sz="2195" spc="-48">
                <a:solidFill>
                  <a:srgbClr val="292929"/>
                </a:solidFill>
                <a:latin typeface="IBM Plex Sans"/>
                <a:ea typeface="IBM Plex Sans"/>
                <a:cs typeface="IBM Plex Sans"/>
                <a:sym typeface="IBM Plex Sans"/>
              </a:rPr>
              <a:t>Explain the important elements and findings on the screenshot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90270" y="1836572"/>
            <a:ext cx="7953204" cy="3681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4"/>
              </a:lnSpc>
            </a:pPr>
            <a:r>
              <a:rPr lang="en-US" sz="2195" spc="-48">
                <a:solidFill>
                  <a:srgbClr val="292929"/>
                </a:solidFill>
                <a:latin typeface="IBM Plex Sans"/>
                <a:ea typeface="IBM Plex Sans"/>
                <a:cs typeface="IBM Plex Sans"/>
                <a:sym typeface="IBM Plex Sans"/>
              </a:rPr>
              <a:t>Replace &lt;Dashboard screenshot 1&gt; title with an appropriate title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90270" y="2864129"/>
            <a:ext cx="8555041" cy="3681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4"/>
              </a:lnSpc>
            </a:pPr>
            <a:r>
              <a:rPr lang="en-US" sz="2195" spc="-48">
                <a:solidFill>
                  <a:srgbClr val="292929"/>
                </a:solidFill>
                <a:latin typeface="IBM Plex Sans"/>
                <a:ea typeface="IBM Plex Sans"/>
                <a:cs typeface="IBM Plex Sans"/>
                <a:sym typeface="IBM Plex Sans"/>
              </a:rPr>
              <a:t>Show the screenshot of launch success count for all sites, in a piechart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61670" y="396907"/>
            <a:ext cx="5696998" cy="6221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74"/>
              </a:lnSpc>
            </a:pPr>
            <a:r>
              <a:rPr lang="en-US" sz="3695" spc="-81">
                <a:solidFill>
                  <a:srgbClr val="0B49CB"/>
                </a:solidFill>
                <a:latin typeface="IBM Plex Sans"/>
                <a:ea typeface="IBM Plex Sans"/>
                <a:cs typeface="IBM Plex Sans"/>
                <a:sym typeface="IBM Plex Sans"/>
              </a:rPr>
              <a:t>&lt;Dashboard Screenshot 1&gt;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2192000" cy="6858000"/>
          </a:xfrm>
          <a:custGeom>
            <a:avLst/>
            <a:gdLst/>
            <a:ahLst/>
            <a:cxnLst/>
            <a:rect r="r" b="b" t="t" l="l"/>
            <a:pathLst>
              <a:path h="6858000" w="12192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1244710" y="6079312"/>
            <a:ext cx="124873" cy="268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4"/>
              </a:lnSpc>
            </a:pPr>
            <a:r>
              <a:rPr lang="en-US" sz="1596" spc="-35">
                <a:solidFill>
                  <a:srgbClr val="1C7DDB"/>
                </a:solidFill>
                <a:latin typeface="IBM Plex Sans"/>
                <a:ea typeface="IBM Plex Sans"/>
                <a:cs typeface="IBM Plex Sans"/>
                <a:sym typeface="IBM Plex Sans"/>
              </a:rPr>
              <a:t>4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919582" y="396878"/>
            <a:ext cx="3780165" cy="6299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177"/>
              </a:lnSpc>
              <a:spcBef>
                <a:spcPct val="0"/>
              </a:spcBef>
            </a:pPr>
            <a:r>
              <a:rPr lang="en-US" b="true" sz="3698" spc="-81" strike="noStrike" u="none">
                <a:solidFill>
                  <a:srgbClr val="000000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INTRODUCTION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19582" y="2126685"/>
            <a:ext cx="72361" cy="2676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4"/>
              </a:lnSpc>
            </a:pPr>
            <a:r>
              <a:rPr lang="en-US" sz="1596" spc="-12">
                <a:solidFill>
                  <a:srgbClr val="000000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•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48182" y="2168690"/>
            <a:ext cx="5331152" cy="16861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28"/>
              </a:lnSpc>
            </a:pPr>
            <a:r>
              <a:rPr lang="en-US" sz="1596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SpaceX aims to reduce the cost of space travel by recovering the first stage of its rockets. When successful, this recovery can result in savings of up to $100 million per launch. However, these savings are only realized if the first stage is successfully recovered.</a:t>
            </a:r>
          </a:p>
          <a:p>
            <a:pPr algn="l">
              <a:lnSpc>
                <a:spcPts val="3717"/>
              </a:lnSpc>
            </a:pPr>
            <a:r>
              <a:rPr lang="en-US" sz="1598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Using historical launch data, we seek to predict the likelihood </a:t>
            </a:r>
          </a:p>
          <a:p>
            <a:pPr algn="l">
              <a:lnSpc>
                <a:spcPts val="798"/>
              </a:lnSpc>
            </a:pPr>
            <a:r>
              <a:rPr lang="en-US" sz="1596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of first stage recovery by analyzing several key factors: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376810" y="3720284"/>
            <a:ext cx="72466" cy="14693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666"/>
              </a:lnSpc>
            </a:pPr>
            <a:r>
              <a:rPr lang="en-US" sz="1596" spc="-12">
                <a:solidFill>
                  <a:srgbClr val="000000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• •</a:t>
            </a:r>
          </a:p>
          <a:p>
            <a:pPr algn="just">
              <a:lnSpc>
                <a:spcPts val="798"/>
              </a:lnSpc>
            </a:pPr>
            <a:r>
              <a:rPr lang="en-US" sz="1596" spc="-11">
                <a:solidFill>
                  <a:srgbClr val="000000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•</a:t>
            </a:r>
          </a:p>
          <a:p>
            <a:pPr algn="just">
              <a:lnSpc>
                <a:spcPts val="3663"/>
              </a:lnSpc>
            </a:pPr>
            <a:r>
              <a:rPr lang="en-US" sz="1598" spc="-12">
                <a:solidFill>
                  <a:srgbClr val="000000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•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663322" y="3714664"/>
            <a:ext cx="4724143" cy="17117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6"/>
              </a:lnSpc>
            </a:pPr>
            <a:r>
              <a:rPr lang="en-US" sz="1596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What impact does payload size have on recovery </a:t>
            </a:r>
          </a:p>
          <a:p>
            <a:pPr algn="l">
              <a:lnSpc>
                <a:spcPts val="798"/>
              </a:lnSpc>
            </a:pPr>
            <a:r>
              <a:rPr lang="en-US" sz="1596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success?</a:t>
            </a:r>
          </a:p>
          <a:p>
            <a:pPr algn="l">
              <a:lnSpc>
                <a:spcPts val="3666"/>
              </a:lnSpc>
            </a:pPr>
            <a:r>
              <a:rPr lang="en-US" sz="1596" spc="1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How does the launch site influence the outcome?</a:t>
            </a:r>
          </a:p>
          <a:p>
            <a:pPr algn="l">
              <a:lnSpc>
                <a:spcPts val="798"/>
              </a:lnSpc>
            </a:pPr>
            <a:r>
              <a:rPr lang="en-US" sz="1596" spc="1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How has the probability of recovery changed over time?</a:t>
            </a:r>
          </a:p>
          <a:p>
            <a:pPr algn="l">
              <a:lnSpc>
                <a:spcPts val="3663"/>
              </a:lnSpc>
            </a:pPr>
            <a:r>
              <a:rPr lang="en-US" sz="1598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Does the type of booster affect the chances of a </a:t>
            </a:r>
          </a:p>
          <a:p>
            <a:pPr algn="l">
              <a:lnSpc>
                <a:spcPts val="798"/>
              </a:lnSpc>
            </a:pPr>
            <a:r>
              <a:rPr lang="en-US" sz="1596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successful recovery?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19582" y="3350171"/>
            <a:ext cx="72466" cy="2679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7"/>
              </a:lnSpc>
            </a:pPr>
            <a:r>
              <a:rPr lang="en-US" sz="1598" spc="-12">
                <a:solidFill>
                  <a:srgbClr val="000000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•</a:t>
            </a:r>
          </a:p>
        </p:txBody>
      </p:sp>
    </p:spTree>
  </p:cSld>
  <p:clrMapOvr>
    <a:masterClrMapping/>
  </p:clrMapOvr>
</p:sld>
</file>

<file path=ppt/slides/slide4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2192000" cy="6858000"/>
          </a:xfrm>
          <a:custGeom>
            <a:avLst/>
            <a:gdLst/>
            <a:ahLst/>
            <a:cxnLst/>
            <a:rect r="r" b="b" t="t" l="l"/>
            <a:pathLst>
              <a:path h="6858000" w="12192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12192000" cy="6109687"/>
          </a:xfrm>
          <a:custGeom>
            <a:avLst/>
            <a:gdLst/>
            <a:ahLst/>
            <a:cxnLst/>
            <a:rect r="r" b="b" t="t" l="l"/>
            <a:pathLst>
              <a:path h="6109687" w="12192000">
                <a:moveTo>
                  <a:pt x="0" y="0"/>
                </a:moveTo>
                <a:lnTo>
                  <a:pt x="12192000" y="0"/>
                </a:lnTo>
                <a:lnTo>
                  <a:pt x="12192000" y="6109687"/>
                </a:lnTo>
                <a:lnTo>
                  <a:pt x="0" y="610968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1122409" y="6079312"/>
            <a:ext cx="249545" cy="268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4"/>
              </a:lnSpc>
            </a:pPr>
            <a:r>
              <a:rPr lang="en-US" sz="1596" spc="-35">
                <a:solidFill>
                  <a:srgbClr val="1C7DDB"/>
                </a:solidFill>
                <a:latin typeface="IBM Plex Sans"/>
                <a:ea typeface="IBM Plex Sans"/>
                <a:cs typeface="IBM Plex Sans"/>
                <a:sym typeface="IBM Plex Sans"/>
              </a:rPr>
              <a:t>40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25703" y="1834086"/>
            <a:ext cx="99565" cy="3669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4"/>
              </a:lnSpc>
            </a:pPr>
            <a:r>
              <a:rPr lang="en-US" sz="2195" spc="-17">
                <a:solidFill>
                  <a:srgbClr val="292929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•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25703" y="2861643"/>
            <a:ext cx="99565" cy="3669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4"/>
              </a:lnSpc>
            </a:pPr>
            <a:r>
              <a:rPr lang="en-US" sz="2195" spc="-17">
                <a:solidFill>
                  <a:srgbClr val="292929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•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25703" y="4222833"/>
            <a:ext cx="99565" cy="3669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4"/>
              </a:lnSpc>
            </a:pPr>
            <a:r>
              <a:rPr lang="en-US" sz="2195" spc="-17">
                <a:solidFill>
                  <a:srgbClr val="292929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•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54303" y="4225319"/>
            <a:ext cx="7613552" cy="3681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4"/>
              </a:lnSpc>
            </a:pPr>
            <a:r>
              <a:rPr lang="en-US" sz="2195" spc="-48">
                <a:solidFill>
                  <a:srgbClr val="292929"/>
                </a:solidFill>
                <a:latin typeface="IBM Plex Sans"/>
                <a:ea typeface="IBM Plex Sans"/>
                <a:cs typeface="IBM Plex Sans"/>
                <a:sym typeface="IBM Plex Sans"/>
              </a:rPr>
              <a:t>Explain the important elements and findings on the screenshot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54303" y="1836572"/>
            <a:ext cx="7953204" cy="3681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4"/>
              </a:lnSpc>
            </a:pPr>
            <a:r>
              <a:rPr lang="en-US" sz="2195" spc="-48">
                <a:solidFill>
                  <a:srgbClr val="292929"/>
                </a:solidFill>
                <a:latin typeface="IBM Plex Sans"/>
                <a:ea typeface="IBM Plex Sans"/>
                <a:cs typeface="IBM Plex Sans"/>
                <a:sym typeface="IBM Plex Sans"/>
              </a:rPr>
              <a:t>Replace &lt;Dashboard screenshot 2&gt; title with an appropriate title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54303" y="2902229"/>
            <a:ext cx="10180596" cy="6653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39"/>
              </a:lnSpc>
            </a:pPr>
            <a:r>
              <a:rPr lang="en-US" sz="2195" spc="-48">
                <a:solidFill>
                  <a:srgbClr val="292929"/>
                </a:solidFill>
                <a:latin typeface="IBM Plex Sans"/>
                <a:ea typeface="IBM Plex Sans"/>
                <a:cs typeface="IBM Plex Sans"/>
                <a:sym typeface="IBM Plex Sans"/>
              </a:rPr>
              <a:t>Show the screenshot of the piechart for the launch site with highest launch success ratio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61670" y="396907"/>
            <a:ext cx="5696998" cy="6221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74"/>
              </a:lnSpc>
            </a:pPr>
            <a:r>
              <a:rPr lang="en-US" sz="3695" spc="-81">
                <a:solidFill>
                  <a:srgbClr val="0B49CB"/>
                </a:solidFill>
                <a:latin typeface="IBM Plex Sans"/>
                <a:ea typeface="IBM Plex Sans"/>
                <a:cs typeface="IBM Plex Sans"/>
                <a:sym typeface="IBM Plex Sans"/>
              </a:rPr>
              <a:t>&lt;Dashboard Screenshot 2&gt;</a:t>
            </a:r>
          </a:p>
        </p:txBody>
      </p:sp>
    </p:spTree>
  </p:cSld>
  <p:clrMapOvr>
    <a:masterClrMapping/>
  </p:clrMapOvr>
</p:sld>
</file>

<file path=ppt/slides/slide4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2192000" cy="6858000"/>
          </a:xfrm>
          <a:custGeom>
            <a:avLst/>
            <a:gdLst/>
            <a:ahLst/>
            <a:cxnLst/>
            <a:rect r="r" b="b" t="t" l="l"/>
            <a:pathLst>
              <a:path h="6858000" w="12192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" y="0"/>
            <a:ext cx="11457937" cy="6136262"/>
          </a:xfrm>
          <a:custGeom>
            <a:avLst/>
            <a:gdLst/>
            <a:ahLst/>
            <a:cxnLst/>
            <a:rect r="r" b="b" t="t" l="l"/>
            <a:pathLst>
              <a:path h="6136262" w="11457937">
                <a:moveTo>
                  <a:pt x="0" y="0"/>
                </a:moveTo>
                <a:lnTo>
                  <a:pt x="11457937" y="0"/>
                </a:lnTo>
                <a:lnTo>
                  <a:pt x="11457937" y="6136262"/>
                </a:lnTo>
                <a:lnTo>
                  <a:pt x="0" y="61362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1122409" y="6079312"/>
            <a:ext cx="249545" cy="268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4"/>
              </a:lnSpc>
            </a:pPr>
            <a:r>
              <a:rPr lang="en-US" sz="1596" spc="-35">
                <a:solidFill>
                  <a:srgbClr val="1C7DDB"/>
                </a:solidFill>
                <a:latin typeface="IBM Plex Sans"/>
                <a:ea typeface="IBM Plex Sans"/>
                <a:cs typeface="IBM Plex Sans"/>
                <a:sym typeface="IBM Plex Sans"/>
              </a:rPr>
              <a:t>41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61670" y="1834086"/>
            <a:ext cx="99565" cy="3669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4"/>
              </a:lnSpc>
            </a:pPr>
            <a:r>
              <a:rPr lang="en-US" sz="2195" spc="-17">
                <a:solidFill>
                  <a:srgbClr val="292929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•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90270" y="1836572"/>
            <a:ext cx="7953204" cy="3681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4"/>
              </a:lnSpc>
            </a:pPr>
            <a:r>
              <a:rPr lang="en-US" sz="2195" spc="-48">
                <a:solidFill>
                  <a:srgbClr val="292929"/>
                </a:solidFill>
                <a:latin typeface="IBM Plex Sans"/>
                <a:ea typeface="IBM Plex Sans"/>
                <a:cs typeface="IBM Plex Sans"/>
                <a:sym typeface="IBM Plex Sans"/>
              </a:rPr>
              <a:t>Replace &lt;Dashboard screenshot 3&gt; title with an appropriate title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61670" y="4260933"/>
            <a:ext cx="9763477" cy="3341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39"/>
              </a:lnSpc>
            </a:pPr>
            <a:r>
              <a:rPr lang="en-US" sz="2195" spc="-48">
                <a:solidFill>
                  <a:srgbClr val="292929"/>
                </a:solidFill>
                <a:latin typeface="IBM Plex Sans"/>
                <a:ea typeface="IBM Plex Sans"/>
                <a:cs typeface="IBM Plex Sans"/>
                <a:sym typeface="IBM Plex Sans"/>
              </a:rPr>
              <a:t>•Explain the important elements and findings on the screenshot, such as which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90270" y="4598699"/>
            <a:ext cx="8223447" cy="3300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39"/>
              </a:lnSpc>
            </a:pPr>
            <a:r>
              <a:rPr lang="en-US" sz="2195" spc="-48">
                <a:solidFill>
                  <a:srgbClr val="292929"/>
                </a:solidFill>
                <a:latin typeface="IBM Plex Sans"/>
                <a:ea typeface="IBM Plex Sans"/>
                <a:cs typeface="IBM Plex Sans"/>
                <a:sym typeface="IBM Plex Sans"/>
              </a:rPr>
              <a:t>payload range or booster version have the largest success rate, etc.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61670" y="2899743"/>
            <a:ext cx="9931603" cy="3341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39"/>
              </a:lnSpc>
            </a:pPr>
            <a:r>
              <a:rPr lang="en-US" sz="2195" spc="-48">
                <a:solidFill>
                  <a:srgbClr val="292929"/>
                </a:solidFill>
                <a:latin typeface="IBM Plex Sans"/>
                <a:ea typeface="IBM Plex Sans"/>
                <a:cs typeface="IBM Plex Sans"/>
                <a:sym typeface="IBM Plex Sans"/>
              </a:rPr>
              <a:t>•Show screenshots of Payload vs. Launch Outcome scatter plot for all sites, with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90270" y="3237509"/>
            <a:ext cx="5437070" cy="3300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39"/>
              </a:lnSpc>
            </a:pPr>
            <a:r>
              <a:rPr lang="en-US" sz="2195" spc="-48">
                <a:solidFill>
                  <a:srgbClr val="292929"/>
                </a:solidFill>
                <a:latin typeface="IBM Plex Sans"/>
                <a:ea typeface="IBM Plex Sans"/>
                <a:cs typeface="IBM Plex Sans"/>
                <a:sym typeface="IBM Plex Sans"/>
              </a:rPr>
              <a:t>different payload selected in the range slider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61670" y="396907"/>
            <a:ext cx="5696998" cy="6221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74"/>
              </a:lnSpc>
            </a:pPr>
            <a:r>
              <a:rPr lang="en-US" sz="3695" spc="-81">
                <a:solidFill>
                  <a:srgbClr val="0B49CB"/>
                </a:solidFill>
                <a:latin typeface="IBM Plex Sans"/>
                <a:ea typeface="IBM Plex Sans"/>
                <a:cs typeface="IBM Plex Sans"/>
                <a:sym typeface="IBM Plex Sans"/>
              </a:rPr>
              <a:t>&lt;Dashboard Screenshot 3&gt;</a:t>
            </a:r>
          </a:p>
        </p:txBody>
      </p:sp>
    </p:spTree>
  </p:cSld>
  <p:clrMapOvr>
    <a:masterClrMapping/>
  </p:clrMapOvr>
</p:sld>
</file>

<file path=ppt/slides/slide4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2192000" cy="6858000"/>
          </a:xfrm>
          <a:custGeom>
            <a:avLst/>
            <a:gdLst/>
            <a:ahLst/>
            <a:cxnLst/>
            <a:rect r="r" b="b" t="t" l="l"/>
            <a:pathLst>
              <a:path h="6858000" w="12192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97966" y="2529697"/>
            <a:ext cx="1058304" cy="369332"/>
          </a:xfrm>
          <a:custGeom>
            <a:avLst/>
            <a:gdLst/>
            <a:ahLst/>
            <a:cxnLst/>
            <a:rect r="r" b="b" t="t" l="l"/>
            <a:pathLst>
              <a:path h="369332" w="1058304">
                <a:moveTo>
                  <a:pt x="0" y="0"/>
                </a:moveTo>
                <a:lnTo>
                  <a:pt x="1058304" y="0"/>
                </a:lnTo>
                <a:lnTo>
                  <a:pt x="1058304" y="369332"/>
                </a:lnTo>
                <a:lnTo>
                  <a:pt x="0" y="3693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889406" y="2524763"/>
            <a:ext cx="870433" cy="3390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Section 5</a:t>
            </a:r>
          </a:p>
        </p:txBody>
      </p:sp>
    </p:spTree>
  </p:cSld>
  <p:clrMapOvr>
    <a:masterClrMapping/>
  </p:clrMapOvr>
</p:sld>
</file>

<file path=ppt/slides/slide4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2192000" cy="6858000"/>
          </a:xfrm>
          <a:custGeom>
            <a:avLst/>
            <a:gdLst/>
            <a:ahLst/>
            <a:cxnLst/>
            <a:rect r="r" b="b" t="t" l="l"/>
            <a:pathLst>
              <a:path h="6858000" w="12192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49965" y="1416482"/>
            <a:ext cx="10893295" cy="4609081"/>
          </a:xfrm>
          <a:custGeom>
            <a:avLst/>
            <a:gdLst/>
            <a:ahLst/>
            <a:cxnLst/>
            <a:rect r="r" b="b" t="t" l="l"/>
            <a:pathLst>
              <a:path h="4609081" w="10893295">
                <a:moveTo>
                  <a:pt x="0" y="0"/>
                </a:moveTo>
                <a:lnTo>
                  <a:pt x="10893294" y="0"/>
                </a:lnTo>
                <a:lnTo>
                  <a:pt x="10893294" y="4609081"/>
                </a:lnTo>
                <a:lnTo>
                  <a:pt x="0" y="46090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1122409" y="6079312"/>
            <a:ext cx="249545" cy="268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4"/>
              </a:lnSpc>
            </a:pPr>
            <a:r>
              <a:rPr lang="en-US" sz="1596" spc="-35">
                <a:solidFill>
                  <a:srgbClr val="1C7DDB"/>
                </a:solidFill>
                <a:latin typeface="IBM Plex Sans"/>
                <a:ea typeface="IBM Plex Sans"/>
                <a:cs typeface="IBM Plex Sans"/>
                <a:sym typeface="IBM Plex Sans"/>
              </a:rPr>
              <a:t>43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61670" y="396878"/>
            <a:ext cx="4595441" cy="6224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77"/>
              </a:lnSpc>
            </a:pPr>
            <a:r>
              <a:rPr lang="en-US" sz="3698" spc="-81">
                <a:solidFill>
                  <a:srgbClr val="0B49CB"/>
                </a:solidFill>
                <a:latin typeface="IBM Plex Sans"/>
                <a:ea typeface="IBM Plex Sans"/>
                <a:cs typeface="IBM Plex Sans"/>
                <a:sym typeface="IBM Plex Sans"/>
              </a:rPr>
              <a:t>Classification Accuracy</a:t>
            </a:r>
          </a:p>
        </p:txBody>
      </p:sp>
    </p:spTree>
  </p:cSld>
  <p:clrMapOvr>
    <a:masterClrMapping/>
  </p:clrMapOvr>
</p:sld>
</file>

<file path=ppt/slides/slide4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2192000" cy="6858000"/>
          </a:xfrm>
          <a:custGeom>
            <a:avLst/>
            <a:gdLst/>
            <a:ahLst/>
            <a:cxnLst/>
            <a:rect r="r" b="b" t="t" l="l"/>
            <a:pathLst>
              <a:path h="6858000" w="12192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87131" y="1466278"/>
            <a:ext cx="8851268" cy="5167627"/>
          </a:xfrm>
          <a:custGeom>
            <a:avLst/>
            <a:gdLst/>
            <a:ahLst/>
            <a:cxnLst/>
            <a:rect r="r" b="b" t="t" l="l"/>
            <a:pathLst>
              <a:path h="5167627" w="8851268">
                <a:moveTo>
                  <a:pt x="0" y="0"/>
                </a:moveTo>
                <a:lnTo>
                  <a:pt x="8851268" y="0"/>
                </a:lnTo>
                <a:lnTo>
                  <a:pt x="8851268" y="5167627"/>
                </a:lnTo>
                <a:lnTo>
                  <a:pt x="0" y="51676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1122409" y="6079312"/>
            <a:ext cx="249545" cy="268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4"/>
              </a:lnSpc>
            </a:pPr>
            <a:r>
              <a:rPr lang="en-US" sz="1596" spc="-35">
                <a:solidFill>
                  <a:srgbClr val="1C7DDB"/>
                </a:solidFill>
                <a:latin typeface="IBM Plex Sans"/>
                <a:ea typeface="IBM Plex Sans"/>
                <a:cs typeface="IBM Plex Sans"/>
                <a:sym typeface="IBM Plex Sans"/>
              </a:rPr>
              <a:t>44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61670" y="396878"/>
            <a:ext cx="3432210" cy="6224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77"/>
              </a:lnSpc>
            </a:pPr>
            <a:r>
              <a:rPr lang="en-US" sz="3698" spc="-81">
                <a:solidFill>
                  <a:srgbClr val="0B49CB"/>
                </a:solidFill>
                <a:latin typeface="IBM Plex Sans"/>
                <a:ea typeface="IBM Plex Sans"/>
                <a:cs typeface="IBM Plex Sans"/>
                <a:sym typeface="IBM Plex Sans"/>
              </a:rPr>
              <a:t>Confusion Matrix</a:t>
            </a:r>
          </a:p>
        </p:txBody>
      </p:sp>
    </p:spTree>
  </p:cSld>
  <p:clrMapOvr>
    <a:masterClrMapping/>
  </p:clrMapOvr>
</p:sld>
</file>

<file path=ppt/slides/slide4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2192000" cy="6858000"/>
          </a:xfrm>
          <a:custGeom>
            <a:avLst/>
            <a:gdLst/>
            <a:ahLst/>
            <a:cxnLst/>
            <a:rect r="r" b="b" t="t" l="l"/>
            <a:pathLst>
              <a:path h="6858000" w="12192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1122409" y="6079312"/>
            <a:ext cx="249545" cy="268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4"/>
              </a:lnSpc>
            </a:pPr>
            <a:r>
              <a:rPr lang="en-US" sz="1596" spc="-35">
                <a:solidFill>
                  <a:srgbClr val="1C7DDB"/>
                </a:solidFill>
                <a:latin typeface="IBM Plex Sans"/>
                <a:ea typeface="IBM Plex Sans"/>
                <a:cs typeface="IBM Plex Sans"/>
                <a:sym typeface="IBM Plex Sans"/>
              </a:rPr>
              <a:t>45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822417" y="619125"/>
            <a:ext cx="7760122" cy="16251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77"/>
              </a:lnSpc>
            </a:pPr>
            <a:r>
              <a:rPr lang="en-US" sz="3698" spc="-81">
                <a:solidFill>
                  <a:srgbClr val="0B49CB"/>
                </a:solidFill>
                <a:latin typeface="IBM Plex Sans"/>
                <a:ea typeface="IBM Plex Sans"/>
                <a:cs typeface="IBM Plex Sans"/>
                <a:sym typeface="IBM Plex Sans"/>
              </a:rPr>
              <a:t>Conclusions</a:t>
            </a:r>
          </a:p>
          <a:p>
            <a:pPr algn="l">
              <a:lnSpc>
                <a:spcPts val="2160"/>
              </a:lnSpc>
            </a:pPr>
            <a:r>
              <a:rPr lang="en-US" sz="1800" spc="-14">
                <a:solidFill>
                  <a:srgbClr val="000000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•SpaceX launches have shown increasing success rates over time and are now capable of carrying heavier payloads.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61670" y="5588908"/>
            <a:ext cx="7081818" cy="8185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61"/>
              </a:lnSpc>
            </a:pPr>
            <a:r>
              <a:rPr lang="en-US" sz="1800" spc="-14">
                <a:solidFill>
                  <a:srgbClr val="000000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•Launch success can be effectively predicted using various machine learning models, with the best models achieving an accuracy of approximately 87%.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61670" y="2570759"/>
            <a:ext cx="7640965" cy="8186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61"/>
              </a:lnSpc>
            </a:pPr>
            <a:r>
              <a:rPr lang="en-US" sz="1800" spc="-14">
                <a:solidFill>
                  <a:srgbClr val="000000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•Launch activity at Vandenberg Air Force Base (VAFB) has declined, with Kennedy Space Center emerging as the preferred site for both heavy and light payloads.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61670" y="3942740"/>
            <a:ext cx="7681617" cy="10928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 spc="-14">
                <a:solidFill>
                  <a:srgbClr val="000000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•While there is no strong direct correlation between payload weight and launch success, heavier payloads have seen more successful outcomes— likely due to improvements in booster technology and a strong correlation with time.</a:t>
            </a:r>
          </a:p>
        </p:txBody>
      </p:sp>
    </p:spTree>
  </p:cSld>
  <p:clrMapOvr>
    <a:masterClrMapping/>
  </p:clrMapOvr>
</p:sld>
</file>

<file path=ppt/slides/slide4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2192000" cy="6858000"/>
          </a:xfrm>
          <a:custGeom>
            <a:avLst/>
            <a:gdLst/>
            <a:ahLst/>
            <a:cxnLst/>
            <a:rect r="r" b="b" t="t" l="l"/>
            <a:pathLst>
              <a:path h="6858000" w="12192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1122409" y="6079312"/>
            <a:ext cx="249545" cy="268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4"/>
              </a:lnSpc>
            </a:pPr>
            <a:r>
              <a:rPr lang="en-US" sz="1596" spc="-35">
                <a:solidFill>
                  <a:srgbClr val="1C7DDB"/>
                </a:solidFill>
                <a:latin typeface="IBM Plex Sans"/>
                <a:ea typeface="IBM Plex Sans"/>
                <a:cs typeface="IBM Plex Sans"/>
                <a:sym typeface="IBM Plex Sans"/>
              </a:rPr>
              <a:t>46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90270" y="1870481"/>
            <a:ext cx="9424816" cy="7034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4"/>
              </a:lnSpc>
            </a:pPr>
            <a:r>
              <a:rPr lang="en-US" sz="2195" spc="-48">
                <a:solidFill>
                  <a:srgbClr val="292929"/>
                </a:solidFill>
                <a:latin typeface="IBM Plex Sans"/>
                <a:ea typeface="IBM Plex Sans"/>
                <a:cs typeface="IBM Plex Sans"/>
                <a:sym typeface="IBM Plex Sans"/>
              </a:rPr>
              <a:t>Include any relevant assets like Python code snippets, SQL queries, charts, </a:t>
            </a:r>
          </a:p>
          <a:p>
            <a:pPr algn="l">
              <a:lnSpc>
                <a:spcPts val="2640"/>
              </a:lnSpc>
            </a:pPr>
            <a:r>
              <a:rPr lang="en-US" sz="2198" spc="-48">
                <a:solidFill>
                  <a:srgbClr val="292929"/>
                </a:solidFill>
                <a:latin typeface="IBM Plex Sans"/>
                <a:ea typeface="IBM Plex Sans"/>
                <a:cs typeface="IBM Plex Sans"/>
                <a:sym typeface="IBM Plex Sans"/>
              </a:rPr>
              <a:t>Notebook outputs, or data sets that you may have created during this project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61670" y="1906095"/>
            <a:ext cx="99565" cy="3288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37"/>
              </a:lnSpc>
            </a:pPr>
            <a:r>
              <a:rPr lang="en-US" sz="2195" spc="-17">
                <a:solidFill>
                  <a:srgbClr val="292929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•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61670" y="396878"/>
            <a:ext cx="1929775" cy="6224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77"/>
              </a:lnSpc>
            </a:pPr>
            <a:r>
              <a:rPr lang="en-US" sz="3698" spc="-81">
                <a:solidFill>
                  <a:srgbClr val="0B49CB"/>
                </a:solidFill>
                <a:latin typeface="IBM Plex Sans"/>
                <a:ea typeface="IBM Plex Sans"/>
                <a:cs typeface="IBM Plex Sans"/>
                <a:sym typeface="IBM Plex Sans"/>
              </a:rPr>
              <a:t>Appendix</a:t>
            </a:r>
          </a:p>
        </p:txBody>
      </p:sp>
    </p:spTree>
  </p:cSld>
  <p:clrMapOvr>
    <a:masterClrMapping/>
  </p:clrMapOvr>
</p:sld>
</file>

<file path=ppt/slides/slide4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2192000" cy="6858000"/>
          </a:xfrm>
          <a:custGeom>
            <a:avLst/>
            <a:gdLst/>
            <a:ahLst/>
            <a:cxnLst/>
            <a:rect r="r" b="b" t="t" l="l"/>
            <a:pathLst>
              <a:path h="6858000" w="12192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2192000" cy="6858000"/>
          </a:xfrm>
          <a:custGeom>
            <a:avLst/>
            <a:gdLst/>
            <a:ahLst/>
            <a:cxnLst/>
            <a:rect r="r" b="b" t="t" l="l"/>
            <a:pathLst>
              <a:path h="6858000" w="12192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65315" y="2812780"/>
            <a:ext cx="1058304" cy="369332"/>
          </a:xfrm>
          <a:custGeom>
            <a:avLst/>
            <a:gdLst/>
            <a:ahLst/>
            <a:cxnLst/>
            <a:rect r="r" b="b" t="t" l="l"/>
            <a:pathLst>
              <a:path h="369332" w="1058304">
                <a:moveTo>
                  <a:pt x="0" y="0"/>
                </a:moveTo>
                <a:lnTo>
                  <a:pt x="1058303" y="0"/>
                </a:lnTo>
                <a:lnTo>
                  <a:pt x="1058303" y="369332"/>
                </a:lnTo>
                <a:lnTo>
                  <a:pt x="0" y="3693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1978640" y="6391446"/>
            <a:ext cx="125063" cy="2687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7"/>
              </a:lnSpc>
            </a:pPr>
            <a:r>
              <a:rPr lang="en-US" sz="1598" spc="-35">
                <a:solidFill>
                  <a:srgbClr val="1C7DDB"/>
                </a:solidFill>
                <a:latin typeface="IBM Plex Sans"/>
                <a:ea typeface="IBM Plex Sans"/>
                <a:cs typeface="IBM Plex Sans"/>
                <a:sym typeface="IBM Plex Sans"/>
              </a:rPr>
              <a:t>5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56793" y="2807589"/>
            <a:ext cx="870433" cy="3390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Section 1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2192000" cy="6858000"/>
          </a:xfrm>
          <a:custGeom>
            <a:avLst/>
            <a:gdLst/>
            <a:ahLst/>
            <a:cxnLst/>
            <a:rect r="r" b="b" t="t" l="l"/>
            <a:pathLst>
              <a:path h="6858000" w="12192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1244710" y="6079312"/>
            <a:ext cx="124873" cy="268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4"/>
              </a:lnSpc>
            </a:pPr>
            <a:r>
              <a:rPr lang="en-US" sz="1596" spc="-35">
                <a:solidFill>
                  <a:srgbClr val="1C7DDB"/>
                </a:solidFill>
                <a:latin typeface="IBM Plex Sans"/>
                <a:ea typeface="IBM Plex Sans"/>
                <a:cs typeface="IBM Plex Sans"/>
                <a:sym typeface="IBM Plex Sans"/>
              </a:rPr>
              <a:t>6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861670" y="3520650"/>
            <a:ext cx="3091129" cy="3722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4"/>
              </a:lnSpc>
            </a:pPr>
            <a:r>
              <a:rPr lang="en-US" sz="2195" spc="-48">
                <a:solidFill>
                  <a:srgbClr val="292929"/>
                </a:solidFill>
                <a:latin typeface="IBM Plex Sans"/>
                <a:ea typeface="IBM Plex Sans"/>
                <a:cs typeface="IBM Plex Sans"/>
                <a:sym typeface="IBM Plex Sans"/>
              </a:rPr>
              <a:t>•Perform datawrangling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61670" y="1496597"/>
            <a:ext cx="3788407" cy="9639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45"/>
              </a:lnSpc>
            </a:pPr>
            <a:r>
              <a:rPr lang="en-US" sz="2195" spc="-48">
                <a:solidFill>
                  <a:srgbClr val="0B49CB"/>
                </a:solidFill>
                <a:latin typeface="IBM Plex Sans"/>
                <a:ea typeface="IBM Plex Sans"/>
                <a:cs typeface="IBM Plex Sans"/>
                <a:sym typeface="IBM Plex Sans"/>
              </a:rPr>
              <a:t>Executive Summary </a:t>
            </a:r>
            <a:r>
              <a:rPr lang="en-US" sz="2195" spc="-48">
                <a:solidFill>
                  <a:srgbClr val="292929"/>
                </a:solidFill>
                <a:latin typeface="IBM Plex Sans"/>
                <a:ea typeface="IBM Plex Sans"/>
                <a:cs typeface="IBM Plex Sans"/>
                <a:sym typeface="IBM Plex Sans"/>
              </a:rPr>
              <a:t>•Data collection methodology: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90270" y="4891183"/>
            <a:ext cx="7830693" cy="976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45"/>
              </a:lnSpc>
            </a:pPr>
            <a:r>
              <a:rPr lang="en-US" sz="2195" spc="-48">
                <a:solidFill>
                  <a:srgbClr val="292929"/>
                </a:solidFill>
                <a:latin typeface="IBM Plex Sans"/>
                <a:ea typeface="IBM Plex Sans"/>
                <a:cs typeface="IBM Plex Sans"/>
                <a:sym typeface="IBM Plex Sans"/>
              </a:rPr>
              <a:t>Perform interactive visual analytics using Folium andPlotlyDash Perform predictive analysis using classification models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61670" y="4888687"/>
            <a:ext cx="99565" cy="9758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045"/>
              </a:lnSpc>
            </a:pPr>
            <a:r>
              <a:rPr lang="en-US" sz="2195" spc="-17">
                <a:solidFill>
                  <a:srgbClr val="292929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• •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318898" y="2507485"/>
            <a:ext cx="7597912" cy="8873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7"/>
              </a:lnSpc>
            </a:pPr>
            <a:r>
              <a:rPr lang="en-US" sz="18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• Using SpaceX’s publicly API (</a:t>
            </a:r>
            <a:r>
              <a:rPr lang="en-US" sz="1800">
                <a:solidFill>
                  <a:srgbClr val="4472C4"/>
                </a:solidFill>
                <a:latin typeface="Calibri (MS)"/>
                <a:ea typeface="Calibri (MS)"/>
                <a:cs typeface="Calibri (MS)"/>
                <a:sym typeface="Calibri (MS)"/>
              </a:rPr>
              <a:t>https://api.spacexdata.com/</a:t>
            </a:r>
            <a:r>
              <a:rPr lang="en-US" sz="18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) • Utilizing launch history by scraping data from Falcon 9 Launch Wikipedia pages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18898" y="4041419"/>
            <a:ext cx="77257" cy="2837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85"/>
              </a:lnSpc>
            </a:pPr>
            <a:r>
              <a:rPr lang="en-US" sz="1704" spc="-13">
                <a:solidFill>
                  <a:srgbClr val="0070C0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•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547498" y="4027827"/>
            <a:ext cx="5333209" cy="315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85"/>
              </a:lnSpc>
            </a:pPr>
            <a:r>
              <a:rPr lang="en-US" sz="1704">
                <a:solidFill>
                  <a:srgbClr val="0070C0"/>
                </a:solidFill>
                <a:latin typeface="Calibri (MS)"/>
                <a:ea typeface="Calibri (MS)"/>
                <a:cs typeface="Calibri (MS)"/>
                <a:sym typeface="Calibri (MS)"/>
              </a:rPr>
              <a:t>Transformed data is easier to analyze and fill in missing data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61670" y="4469816"/>
            <a:ext cx="8503291" cy="3726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7"/>
              </a:lnSpc>
            </a:pPr>
            <a:r>
              <a:rPr lang="en-US" sz="2198" spc="-48">
                <a:solidFill>
                  <a:srgbClr val="292929"/>
                </a:solidFill>
                <a:latin typeface="IBM Plex Sans"/>
                <a:ea typeface="IBM Plex Sans"/>
                <a:cs typeface="IBM Plex Sans"/>
                <a:sym typeface="IBM Plex Sans"/>
              </a:rPr>
              <a:t>•Perform exploratory data analysis (EDA) using visualization andSQL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18898" y="6019524"/>
            <a:ext cx="86068" cy="3128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57"/>
              </a:lnSpc>
            </a:pPr>
            <a:r>
              <a:rPr lang="en-US" sz="1898" spc="-15">
                <a:solidFill>
                  <a:srgbClr val="76717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•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547498" y="6021676"/>
            <a:ext cx="5914587" cy="3138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57"/>
              </a:lnSpc>
            </a:pPr>
            <a:r>
              <a:rPr lang="en-US" sz="1898" spc="-37">
                <a:solidFill>
                  <a:srgbClr val="767171"/>
                </a:solidFill>
                <a:latin typeface="IBM Plex Sans"/>
                <a:ea typeface="IBM Plex Sans"/>
                <a:cs typeface="IBM Plex Sans"/>
                <a:sym typeface="IBM Plex Sans"/>
              </a:rPr>
              <a:t>Tuning model data for prediction and validation training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61670" y="396878"/>
            <a:ext cx="3922909" cy="6299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177"/>
              </a:lnSpc>
              <a:spcBef>
                <a:spcPct val="0"/>
              </a:spcBef>
            </a:pPr>
            <a:r>
              <a:rPr lang="en-US" b="true" sz="3698" spc="-81" strike="noStrike" u="none">
                <a:solidFill>
                  <a:srgbClr val="000000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METHODOLOGY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2192000" cy="6858000"/>
          </a:xfrm>
          <a:custGeom>
            <a:avLst/>
            <a:gdLst/>
            <a:ahLst/>
            <a:cxnLst/>
            <a:rect r="r" b="b" t="t" l="l"/>
            <a:pathLst>
              <a:path h="6858000" w="12192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38961" y="2823924"/>
            <a:ext cx="9278617" cy="3953380"/>
          </a:xfrm>
          <a:custGeom>
            <a:avLst/>
            <a:gdLst/>
            <a:ahLst/>
            <a:cxnLst/>
            <a:rect r="r" b="b" t="t" l="l"/>
            <a:pathLst>
              <a:path h="3953380" w="9278617">
                <a:moveTo>
                  <a:pt x="0" y="0"/>
                </a:moveTo>
                <a:lnTo>
                  <a:pt x="9278617" y="0"/>
                </a:lnTo>
                <a:lnTo>
                  <a:pt x="9278617" y="3953380"/>
                </a:lnTo>
                <a:lnTo>
                  <a:pt x="0" y="39533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1244710" y="6079312"/>
            <a:ext cx="124873" cy="268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4"/>
              </a:lnSpc>
            </a:pPr>
            <a:r>
              <a:rPr lang="en-US" sz="1596" spc="-35">
                <a:solidFill>
                  <a:srgbClr val="1C7DDB"/>
                </a:solidFill>
                <a:latin typeface="IBM Plex Sans"/>
                <a:ea typeface="IBM Plex Sans"/>
                <a:cs typeface="IBM Plex Sans"/>
                <a:sym typeface="IBM Plex Sans"/>
              </a:rPr>
              <a:t>7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61670" y="1872186"/>
            <a:ext cx="9991401" cy="3341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39"/>
              </a:lnSpc>
            </a:pPr>
            <a:r>
              <a:rPr lang="en-US" sz="2195" spc="-48">
                <a:solidFill>
                  <a:srgbClr val="292929"/>
                </a:solidFill>
                <a:latin typeface="IBM Plex Sans"/>
                <a:ea typeface="IBM Plex Sans"/>
                <a:cs typeface="IBM Plex Sans"/>
                <a:sym typeface="IBM Plex Sans"/>
              </a:rPr>
              <a:t>•Utilizing publicly available data sources (Space X API and webscraping Falcon 9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90270" y="2209952"/>
            <a:ext cx="2125561" cy="3300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39"/>
              </a:lnSpc>
            </a:pPr>
            <a:r>
              <a:rPr lang="en-US" sz="2195" spc="-48">
                <a:solidFill>
                  <a:srgbClr val="292929"/>
                </a:solidFill>
                <a:latin typeface="IBM Plex Sans"/>
                <a:ea typeface="IBM Plex Sans"/>
                <a:cs typeface="IBM Plex Sans"/>
                <a:sym typeface="IBM Plex Sans"/>
              </a:rPr>
              <a:t>Launch Wikipedia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61670" y="396878"/>
            <a:ext cx="4143145" cy="6299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177"/>
              </a:lnSpc>
              <a:spcBef>
                <a:spcPct val="0"/>
              </a:spcBef>
            </a:pPr>
            <a:r>
              <a:rPr lang="en-US" b="true" sz="3698" spc="-81" strike="noStrike" u="none">
                <a:solidFill>
                  <a:srgbClr val="000000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DATA COLLECTION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2192000" cy="6858000"/>
          </a:xfrm>
          <a:custGeom>
            <a:avLst/>
            <a:gdLst/>
            <a:ahLst/>
            <a:cxnLst/>
            <a:rect r="r" b="b" t="t" l="l"/>
            <a:pathLst>
              <a:path h="6858000" w="12192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905433" y="1787528"/>
            <a:ext cx="5470522" cy="4216403"/>
          </a:xfrm>
          <a:custGeom>
            <a:avLst/>
            <a:gdLst/>
            <a:ahLst/>
            <a:cxnLst/>
            <a:rect r="r" b="b" t="t" l="l"/>
            <a:pathLst>
              <a:path h="4216403" w="5470522">
                <a:moveTo>
                  <a:pt x="0" y="0"/>
                </a:moveTo>
                <a:lnTo>
                  <a:pt x="5470522" y="0"/>
                </a:lnTo>
                <a:lnTo>
                  <a:pt x="5470522" y="4216403"/>
                </a:lnTo>
                <a:lnTo>
                  <a:pt x="0" y="42164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5460997" y="1653921"/>
            <a:ext cx="6329296" cy="4828156"/>
            <a:chOff x="0" y="0"/>
            <a:chExt cx="8439061" cy="643754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439023" cy="6437503"/>
            </a:xfrm>
            <a:custGeom>
              <a:avLst/>
              <a:gdLst/>
              <a:ahLst/>
              <a:cxnLst/>
              <a:rect r="r" b="b" t="t" l="l"/>
              <a:pathLst>
                <a:path h="6437503" w="8439023">
                  <a:moveTo>
                    <a:pt x="1582293" y="0"/>
                  </a:moveTo>
                  <a:lnTo>
                    <a:pt x="0" y="0"/>
                  </a:lnTo>
                  <a:lnTo>
                    <a:pt x="0" y="6437503"/>
                  </a:lnTo>
                  <a:lnTo>
                    <a:pt x="8439023" y="6437503"/>
                  </a:lnTo>
                  <a:lnTo>
                    <a:pt x="8439023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11244710" y="6079312"/>
            <a:ext cx="124873" cy="268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4"/>
              </a:lnSpc>
            </a:pPr>
            <a:r>
              <a:rPr lang="en-US" sz="1596" spc="-35">
                <a:solidFill>
                  <a:srgbClr val="1C7DDB"/>
                </a:solidFill>
                <a:latin typeface="IBM Plex Sans"/>
                <a:ea typeface="IBM Plex Sans"/>
                <a:cs typeface="IBM Plex Sans"/>
                <a:sym typeface="IBM Plex Sans"/>
              </a:rPr>
              <a:t>8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12266" y="1808817"/>
            <a:ext cx="3921890" cy="3722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4"/>
              </a:lnSpc>
            </a:pPr>
            <a:r>
              <a:rPr lang="en-US" sz="2195" spc="-48">
                <a:solidFill>
                  <a:srgbClr val="292929"/>
                </a:solidFill>
                <a:latin typeface="IBM Plex Sans"/>
                <a:ea typeface="IBM Plex Sans"/>
                <a:cs typeface="IBM Plex Sans"/>
                <a:sym typeface="IBM Plex Sans"/>
              </a:rPr>
              <a:t>•Data collection via SpaceX API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40866" y="4151024"/>
            <a:ext cx="4203040" cy="1000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39"/>
              </a:lnSpc>
            </a:pPr>
            <a:r>
              <a:rPr lang="en-US" sz="2195" spc="-48">
                <a:solidFill>
                  <a:srgbClr val="292929"/>
                </a:solidFill>
                <a:latin typeface="IBM Plex Sans"/>
                <a:ea typeface="IBM Plex Sans"/>
                <a:cs typeface="IBM Plex Sans"/>
                <a:sym typeface="IBM Plex Sans"/>
              </a:rPr>
              <a:t>https://github.com/shinobida/Cour sera-Final/blob/main/jupyter-labs- spacex-data-collection-api.ipynb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002398" y="3552854"/>
            <a:ext cx="4927302" cy="601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65"/>
              </a:lnSpc>
            </a:pPr>
            <a:r>
              <a:rPr lang="en-US" sz="2195" spc="-48">
                <a:solidFill>
                  <a:srgbClr val="1C7DDB"/>
                </a:solidFill>
                <a:latin typeface="IBM Plex Sans"/>
                <a:ea typeface="IBM Plex Sans"/>
                <a:cs typeface="IBM Plex Sans"/>
                <a:sym typeface="IBM Plex Sans"/>
              </a:rPr>
              <a:t>Place your flowchart of SpaceX API calls here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12266" y="4110438"/>
            <a:ext cx="99565" cy="3669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4"/>
              </a:lnSpc>
            </a:pPr>
            <a:r>
              <a:rPr lang="en-US" sz="2195" spc="-17">
                <a:solidFill>
                  <a:srgbClr val="292929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•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69438" y="2322347"/>
            <a:ext cx="81610" cy="3076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spc="-14">
                <a:solidFill>
                  <a:srgbClr val="292929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•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598038" y="2362486"/>
            <a:ext cx="3767357" cy="10935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 spc="-39">
                <a:solidFill>
                  <a:srgbClr val="292929"/>
                </a:solidFill>
                <a:latin typeface="IBM Plex Sans"/>
                <a:ea typeface="IBM Plex Sans"/>
                <a:cs typeface="IBM Plex Sans"/>
                <a:sym typeface="IBM Plex Sans"/>
              </a:rPr>
              <a:t>Using Pandas dataframe to pull data, accessing main level API where JSON files contain entries to be deciphered </a:t>
            </a:r>
          </a:p>
          <a:p>
            <a:pPr algn="l">
              <a:lnSpc>
                <a:spcPts val="2523"/>
              </a:lnSpc>
            </a:pPr>
            <a:r>
              <a:rPr lang="en-US" sz="1802" spc="-39">
                <a:solidFill>
                  <a:srgbClr val="292929"/>
                </a:solidFill>
                <a:latin typeface="IBM Plex Sans"/>
                <a:ea typeface="IBM Plex Sans"/>
                <a:cs typeface="IBM Plex Sans"/>
                <a:sym typeface="IBM Plex Sans"/>
              </a:rPr>
              <a:t>using specific API Calls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61670" y="396907"/>
            <a:ext cx="7947475" cy="6299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177"/>
              </a:lnSpc>
              <a:spcBef>
                <a:spcPct val="0"/>
              </a:spcBef>
            </a:pPr>
            <a:r>
              <a:rPr lang="en-US" b="true" sz="3698" spc="-81" strike="noStrike" u="none">
                <a:solidFill>
                  <a:srgbClr val="000000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DATA COLLECTION – SPACEX API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2192000" cy="6858000"/>
          </a:xfrm>
          <a:custGeom>
            <a:avLst/>
            <a:gdLst/>
            <a:ahLst/>
            <a:cxnLst/>
            <a:rect r="r" b="b" t="t" l="l"/>
            <a:pathLst>
              <a:path h="6858000" w="12192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905433" y="1787528"/>
            <a:ext cx="5470522" cy="4216403"/>
          </a:xfrm>
          <a:custGeom>
            <a:avLst/>
            <a:gdLst/>
            <a:ahLst/>
            <a:cxnLst/>
            <a:rect r="r" b="b" t="t" l="l"/>
            <a:pathLst>
              <a:path h="4216403" w="5470522">
                <a:moveTo>
                  <a:pt x="0" y="0"/>
                </a:moveTo>
                <a:lnTo>
                  <a:pt x="5470522" y="0"/>
                </a:lnTo>
                <a:lnTo>
                  <a:pt x="5470522" y="4216403"/>
                </a:lnTo>
                <a:lnTo>
                  <a:pt x="0" y="42164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753100" y="1576702"/>
            <a:ext cx="6438900" cy="4850501"/>
          </a:xfrm>
          <a:custGeom>
            <a:avLst/>
            <a:gdLst/>
            <a:ahLst/>
            <a:cxnLst/>
            <a:rect r="r" b="b" t="t" l="l"/>
            <a:pathLst>
              <a:path h="4850501" w="6438900">
                <a:moveTo>
                  <a:pt x="0" y="0"/>
                </a:moveTo>
                <a:lnTo>
                  <a:pt x="6438900" y="0"/>
                </a:lnTo>
                <a:lnTo>
                  <a:pt x="6438900" y="4850501"/>
                </a:lnTo>
                <a:lnTo>
                  <a:pt x="0" y="485050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1244710" y="6079312"/>
            <a:ext cx="124873" cy="268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4"/>
              </a:lnSpc>
            </a:pPr>
            <a:r>
              <a:rPr lang="en-US" sz="1596" spc="-35">
                <a:solidFill>
                  <a:srgbClr val="1C7DDB"/>
                </a:solidFill>
                <a:latin typeface="IBM Plex Sans"/>
                <a:ea typeface="IBM Plex Sans"/>
                <a:cs typeface="IBM Plex Sans"/>
                <a:sym typeface="IBM Plex Sans"/>
              </a:rPr>
              <a:t>9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14070" y="3614757"/>
            <a:ext cx="99565" cy="3669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4"/>
              </a:lnSpc>
            </a:pPr>
            <a:r>
              <a:rPr lang="en-US" sz="2195" spc="-17">
                <a:solidFill>
                  <a:srgbClr val="292929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•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14070" y="1839039"/>
            <a:ext cx="3261922" cy="3341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39"/>
              </a:lnSpc>
            </a:pPr>
            <a:r>
              <a:rPr lang="en-US" sz="2195" spc="-48">
                <a:solidFill>
                  <a:srgbClr val="292929"/>
                </a:solidFill>
                <a:latin typeface="IBM Plex Sans"/>
                <a:ea typeface="IBM Plex Sans"/>
                <a:cs typeface="IBM Plex Sans"/>
                <a:sym typeface="IBM Plex Sans"/>
              </a:rPr>
              <a:t>•Parsing HTML data from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42670" y="2176805"/>
            <a:ext cx="3259741" cy="3300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39"/>
              </a:lnSpc>
            </a:pPr>
            <a:r>
              <a:rPr lang="en-US" sz="2195" spc="-48">
                <a:solidFill>
                  <a:srgbClr val="292929"/>
                </a:solidFill>
                <a:latin typeface="IBM Plex Sans"/>
                <a:ea typeface="IBM Plex Sans"/>
                <a:cs typeface="IBM Plex Sans"/>
                <a:sym typeface="IBM Plex Sans"/>
              </a:rPr>
              <a:t>Falcon 9 Launch Wikipedia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42670" y="3655343"/>
            <a:ext cx="3541300" cy="13359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39"/>
              </a:lnSpc>
            </a:pPr>
            <a:r>
              <a:rPr lang="en-US" sz="2195" spc="-48">
                <a:solidFill>
                  <a:srgbClr val="292929"/>
                </a:solidFill>
                <a:latin typeface="IBM Plex Sans"/>
                <a:ea typeface="IBM Plex Sans"/>
                <a:cs typeface="IBM Plex Sans"/>
                <a:sym typeface="IBM Plex Sans"/>
              </a:rPr>
              <a:t>https://github.com/shinobida /Coursera- Final/blob/main/jupyter-labs-</a:t>
            </a:r>
          </a:p>
          <a:p>
            <a:pPr algn="l">
              <a:lnSpc>
                <a:spcPts val="3077"/>
              </a:lnSpc>
            </a:pPr>
            <a:r>
              <a:rPr lang="en-US" sz="2198" spc="-48">
                <a:solidFill>
                  <a:srgbClr val="292929"/>
                </a:solidFill>
                <a:latin typeface="IBM Plex Sans"/>
                <a:ea typeface="IBM Plex Sans"/>
                <a:cs typeface="IBM Plex Sans"/>
                <a:sym typeface="IBM Plex Sans"/>
              </a:rPr>
              <a:t>webscraping.ipynb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14070" y="549278"/>
            <a:ext cx="7073692" cy="6299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177"/>
              </a:lnSpc>
              <a:spcBef>
                <a:spcPct val="0"/>
              </a:spcBef>
            </a:pPr>
            <a:r>
              <a:rPr lang="en-US" b="true" sz="3698" spc="-81" strike="noStrike" u="none">
                <a:solidFill>
                  <a:srgbClr val="000000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DATA COLLECTION - SCRAPING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DAGm7vGioMo</dc:identifier>
  <dcterms:modified xsi:type="dcterms:W3CDTF">2011-08-01T06:04:30Z</dcterms:modified>
  <cp:revision>1</cp:revision>
  <dc:title>anobidacapstone.pdf</dc:title>
</cp:coreProperties>
</file>